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2" r:id="rId3"/>
    <p:sldId id="257" r:id="rId4"/>
    <p:sldId id="273" r:id="rId5"/>
    <p:sldId id="271" r:id="rId6"/>
    <p:sldId id="266" r:id="rId7"/>
    <p:sldId id="258" r:id="rId8"/>
    <p:sldId id="261" r:id="rId9"/>
    <p:sldId id="259" r:id="rId10"/>
    <p:sldId id="263" r:id="rId11"/>
    <p:sldId id="260" r:id="rId12"/>
    <p:sldId id="275" r:id="rId13"/>
    <p:sldId id="276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54E415-F23E-4BD4-93BC-72D789A6ED82}" type="datetimeFigureOut">
              <a:rPr lang="de-DE" smtClean="0"/>
              <a:t>08.04.2024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2E4E49-1532-4266-A7B3-AF4379BCF3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94236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056B69-78DE-4EEE-9BF3-3A648030235E}" type="datetimeFigureOut">
              <a:rPr lang="de-DE" smtClean="0"/>
              <a:t>08.04.2024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D558FF-0DFD-4EA8-BB99-09D2F19BEA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3977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F3530-53BB-4BC8-8000-1164BBF0CE57}" type="datetime1">
              <a:rPr lang="de-DE" smtClean="0"/>
              <a:t>08.04.2024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6FCA060-3603-48A0-A99E-B0185A48C4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6856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F298D-F62D-44AA-973F-EF344AD9B8DE}" type="datetime1">
              <a:rPr lang="de-DE" smtClean="0"/>
              <a:t>08.04.2024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6FCA060-3603-48A0-A99E-B0185A48C4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0784996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F298D-F62D-44AA-973F-EF344AD9B8DE}" type="datetime1">
              <a:rPr lang="de-DE" smtClean="0"/>
              <a:t>08.04.2024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6FCA060-3603-48A0-A99E-B0185A48C403}" type="slidenum">
              <a:rPr lang="de-DE" smtClean="0"/>
              <a:t>‹Nr.›</a:t>
            </a:fld>
            <a:endParaRPr lang="de-DE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81756817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F298D-F62D-44AA-973F-EF344AD9B8DE}" type="datetime1">
              <a:rPr lang="de-DE" smtClean="0"/>
              <a:t>08.04.2024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6FCA060-3603-48A0-A99E-B0185A48C4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7182731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F298D-F62D-44AA-973F-EF344AD9B8DE}" type="datetime1">
              <a:rPr lang="de-DE" smtClean="0"/>
              <a:t>08.04.2024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6FCA060-3603-48A0-A99E-B0185A48C403}" type="slidenum">
              <a:rPr lang="de-DE" smtClean="0"/>
              <a:t>‹Nr.›</a:t>
            </a:fld>
            <a:endParaRPr lang="de-DE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74859439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F298D-F62D-44AA-973F-EF344AD9B8DE}" type="datetime1">
              <a:rPr lang="de-DE" smtClean="0"/>
              <a:t>08.04.2024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6FCA060-3603-48A0-A99E-B0185A48C4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5907439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A7B72-85AD-4A9B-9280-22C1112C88E2}" type="datetime1">
              <a:rPr lang="de-DE" smtClean="0"/>
              <a:t>08.04.2024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CA060-3603-48A0-A99E-B0185A48C4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26191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60279-D06B-469F-AE86-D78BBBDD9068}" type="datetime1">
              <a:rPr lang="de-DE" smtClean="0"/>
              <a:t>08.04.2024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CA060-3603-48A0-A99E-B0185A48C4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8492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382A9-DCD9-4228-95B5-C52D32C843BF}" type="datetime1">
              <a:rPr lang="de-DE" smtClean="0"/>
              <a:t>08.04.2024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CA060-3603-48A0-A99E-B0185A48C4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2403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6D2A0-DA8A-44F4-ADF7-338F86475689}" type="datetime1">
              <a:rPr lang="de-DE" smtClean="0"/>
              <a:t>08.04.2024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6FCA060-3603-48A0-A99E-B0185A48C4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9520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57EF0-C5FB-43BB-AB91-7147263FBD5B}" type="datetime1">
              <a:rPr lang="de-DE" smtClean="0"/>
              <a:t>08.04.2024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6FCA060-3603-48A0-A99E-B0185A48C4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2313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136ED-807B-4DEF-8405-3EE79EAB5E92}" type="datetime1">
              <a:rPr lang="de-DE" smtClean="0"/>
              <a:t>08.04.2024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6FCA060-3603-48A0-A99E-B0185A48C4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7266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66520-EA1B-4A57-A648-CF2F7EA63169}" type="datetime1">
              <a:rPr lang="de-DE" smtClean="0"/>
              <a:t>08.04.2024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CA060-3603-48A0-A99E-B0185A48C4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2849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821DE-04F0-45D7-A5F7-3A0BE7760D8F}" type="datetime1">
              <a:rPr lang="de-DE" smtClean="0"/>
              <a:t>08.04.2024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CA060-3603-48A0-A99E-B0185A48C4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5498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34C11-5B90-4A61-A52D-C006FA2FBEA2}" type="datetime1">
              <a:rPr lang="de-DE" smtClean="0"/>
              <a:t>08.04.2024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CA060-3603-48A0-A99E-B0185A48C4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214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6D743-84AA-46B8-8F88-5A49C5C82E43}" type="datetime1">
              <a:rPr lang="de-DE" smtClean="0"/>
              <a:t>08.04.2024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6FCA060-3603-48A0-A99E-B0185A48C4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5796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AF298D-F62D-44AA-973F-EF344AD9B8DE}" type="datetime1">
              <a:rPr lang="de-DE" smtClean="0"/>
              <a:t>08.04.2024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6FCA060-3603-48A0-A99E-B0185A48C4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6770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D92A29-FFDB-4536-902C-9199E0E170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07514" y="2719346"/>
            <a:ext cx="7935686" cy="2175319"/>
          </a:xfrm>
        </p:spPr>
        <p:txBody>
          <a:bodyPr>
            <a:normAutofit fontScale="90000"/>
          </a:bodyPr>
          <a:lstStyle/>
          <a:p>
            <a:r>
              <a:rPr lang="de-DE" sz="4800" b="1" dirty="0">
                <a:latin typeface="+mn-lt"/>
              </a:rPr>
              <a:t>Neue Mitglieder und Aktivisten_Innen zu einem Verein  gewinnen 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6C65E55-2F5D-42E0-8171-18E0F2477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CA060-3603-48A0-A99E-B0185A48C403}" type="slidenum">
              <a:rPr lang="de-DE" smtClean="0"/>
              <a:t>1</a:t>
            </a:fld>
            <a:endParaRPr lang="de-DE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DBDDC7D6-8997-4AD5-8A58-B6E14F6C00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2217" y="129209"/>
            <a:ext cx="3764606" cy="2590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68459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B3B267-2663-4567-9ECC-A7FFA63C6F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5259" y="140293"/>
            <a:ext cx="8911687" cy="1012614"/>
          </a:xfrm>
        </p:spPr>
        <p:txBody>
          <a:bodyPr>
            <a:normAutofit fontScale="90000"/>
          </a:bodyPr>
          <a:lstStyle/>
          <a:p>
            <a:r>
              <a:rPr lang="de-DE" sz="4000" b="1" i="0" dirty="0">
                <a:solidFill>
                  <a:schemeClr val="accent2"/>
                </a:solidFill>
                <a:effectLst/>
                <a:latin typeface="+mn-lt"/>
              </a:rPr>
              <a:t> Der Verein Aktiv werden – aktiv bleiben </a:t>
            </a:r>
            <a:br>
              <a:rPr lang="de-DE" sz="4000" b="1" i="0" dirty="0">
                <a:solidFill>
                  <a:schemeClr val="accent2"/>
                </a:solidFill>
                <a:effectLst/>
                <a:latin typeface="+mn-lt"/>
              </a:rPr>
            </a:br>
            <a:endParaRPr lang="de-DE" sz="4000" b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A7DE3D0-B128-4BC5-8B2B-981FC969D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CA060-3603-48A0-A99E-B0185A48C403}" type="slidenum">
              <a:rPr lang="de-DE" smtClean="0"/>
              <a:t>10</a:t>
            </a:fld>
            <a:endParaRPr lang="de-DE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DD435BD5-206E-49EE-86F9-605942FD279D}"/>
              </a:ext>
            </a:extLst>
          </p:cNvPr>
          <p:cNvSpPr/>
          <p:nvPr/>
        </p:nvSpPr>
        <p:spPr>
          <a:xfrm>
            <a:off x="1641545" y="1152907"/>
            <a:ext cx="10018643" cy="5562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400" dirty="0"/>
              <a:t>Vielfältige Veranstaltungen - kulturelle Events - Workshops und Seminare - sportliche Aktivitäten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400" dirty="0"/>
              <a:t> </a:t>
            </a:r>
            <a:r>
              <a:rPr lang="de-DE" sz="2400" u="sng" dirty="0"/>
              <a:t>Öffentlichkeitsarbeit </a:t>
            </a:r>
          </a:p>
          <a:p>
            <a:pPr algn="ctr">
              <a:lnSpc>
                <a:spcPct val="150000"/>
              </a:lnSpc>
            </a:pPr>
            <a:r>
              <a:rPr lang="de-DE" sz="2400"/>
              <a:t>+ Pressemitteilungen </a:t>
            </a:r>
            <a:r>
              <a:rPr lang="de-DE" sz="2400" dirty="0"/>
              <a:t>und lokale Medien nutzen</a:t>
            </a:r>
            <a:br>
              <a:rPr lang="de-DE" sz="2400"/>
            </a:br>
            <a:r>
              <a:rPr lang="de-DE" sz="2400"/>
              <a:t>+ Sozial-Media </a:t>
            </a:r>
            <a:r>
              <a:rPr lang="de-DE" sz="2400" dirty="0"/>
              <a:t>für Aktivitäten und Erfolge nutzen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400" dirty="0"/>
              <a:t> </a:t>
            </a:r>
            <a:r>
              <a:rPr lang="de-DE" sz="2400" u="sng" dirty="0"/>
              <a:t>Mitgliederbeteiligung: </a:t>
            </a:r>
          </a:p>
          <a:p>
            <a:pPr algn="ctr">
              <a:lnSpc>
                <a:spcPct val="150000"/>
              </a:lnSpc>
            </a:pPr>
            <a:r>
              <a:rPr lang="de-DE" sz="2400" dirty="0"/>
              <a:t>                + Regelmäßige Versammlungen und Feedbackrunden   + Projektbezogene Teams und Arbeitsgruppen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400" dirty="0"/>
              <a:t>Förderung von Ehrenamtlichen , Schulungen und Weiterbildungen</a:t>
            </a:r>
          </a:p>
        </p:txBody>
      </p:sp>
    </p:spTree>
    <p:extLst>
      <p:ext uri="{BB962C8B-B14F-4D97-AF65-F5344CB8AC3E}">
        <p14:creationId xmlns:p14="http://schemas.microsoft.com/office/powerpoint/2010/main" val="35428307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E0F199-3AE5-4B43-BD8C-D8EDA1674A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859541" y="212789"/>
            <a:ext cx="45719" cy="45719"/>
          </a:xfrm>
        </p:spPr>
        <p:txBody>
          <a:bodyPr>
            <a:normAutofit fontScale="90000"/>
          </a:bodyPr>
          <a:lstStyle/>
          <a:p>
            <a:r>
              <a:rPr lang="de-DE" sz="100" dirty="0"/>
              <a:t>.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09CE3942-5F06-4D70-A269-67761F857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6C5FB-3110-434C-8CA9-E0446AA7CE34}" type="slidenum">
              <a:rPr lang="de-DE" smtClean="0"/>
              <a:t>11</a:t>
            </a:fld>
            <a:endParaRPr lang="de-DE"/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7DFCEFAF-7435-44F6-98D6-939A83054C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1579" y="2170706"/>
            <a:ext cx="8891877" cy="3713259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de-DE" sz="8800" b="1" dirty="0">
                <a:solidFill>
                  <a:schemeClr val="accent2">
                    <a:lumMod val="50000"/>
                  </a:schemeClr>
                </a:solidFill>
                <a:highlight>
                  <a:srgbClr val="FFFF00"/>
                </a:highlight>
              </a:rPr>
              <a:t>Vielen Dank</a:t>
            </a:r>
            <a:br>
              <a:rPr lang="de-DE" sz="8800" b="1" dirty="0">
                <a:solidFill>
                  <a:schemeClr val="accent2">
                    <a:lumMod val="50000"/>
                  </a:schemeClr>
                </a:solidFill>
                <a:highlight>
                  <a:srgbClr val="FFFF00"/>
                </a:highlight>
              </a:rPr>
            </a:br>
            <a:r>
              <a:rPr lang="de-DE" sz="8800" b="1" dirty="0">
                <a:solidFill>
                  <a:schemeClr val="accent2">
                    <a:lumMod val="50000"/>
                  </a:schemeClr>
                </a:solidFill>
                <a:highlight>
                  <a:srgbClr val="FFFF00"/>
                </a:highlight>
              </a:rPr>
              <a:t> für Ihre Aufmerksamkeit!</a:t>
            </a:r>
          </a:p>
        </p:txBody>
      </p:sp>
    </p:spTree>
    <p:extLst>
      <p:ext uri="{BB962C8B-B14F-4D97-AF65-F5344CB8AC3E}">
        <p14:creationId xmlns:p14="http://schemas.microsoft.com/office/powerpoint/2010/main" val="33267682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712CFF-18F4-48A2-99B8-290D7D7A0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solidFill>
                  <a:schemeClr val="accent2"/>
                </a:solidFill>
              </a:rPr>
              <a:t>Feedback-Runde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A71E629-56B1-4C0B-8514-C4503BD599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de-DE" sz="2800" b="1" dirty="0"/>
              <a:t>Anmerkungen !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8B663B9-4BEE-49E1-AF6B-FCB7F963C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6C5FB-3110-434C-8CA9-E0446AA7CE34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69813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D8C5294-059F-4E8D-A117-674BC3ABBA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6772" y="898071"/>
            <a:ext cx="7518452" cy="412296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sz="3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Sie können mir gerne Ihre Nachrichten und Fragen zukommen lassen</a:t>
            </a:r>
            <a:r>
              <a:rPr lang="de-DE" sz="3200" dirty="0"/>
              <a:t>!</a:t>
            </a:r>
          </a:p>
          <a:p>
            <a:pPr marL="0" indent="0">
              <a:buNone/>
            </a:pPr>
            <a:endParaRPr lang="de-DE" sz="3200" dirty="0"/>
          </a:p>
          <a:p>
            <a:pPr marL="0" indent="0" algn="ctr">
              <a:buNone/>
            </a:pPr>
            <a:r>
              <a:rPr lang="de-DE" sz="3200" dirty="0">
                <a:solidFill>
                  <a:schemeClr val="accent6"/>
                </a:solidFill>
              </a:rPr>
              <a:t>Bachir Alali </a:t>
            </a:r>
          </a:p>
          <a:p>
            <a:pPr marL="0" indent="0" algn="ctr">
              <a:buNone/>
            </a:pPr>
            <a:r>
              <a:rPr lang="de-DE" sz="3200" dirty="0">
                <a:solidFill>
                  <a:schemeClr val="accent6"/>
                </a:solidFill>
              </a:rPr>
              <a:t>0176 41 95 87 49</a:t>
            </a:r>
          </a:p>
          <a:p>
            <a:pPr marL="0" indent="0" algn="ctr">
              <a:buNone/>
            </a:pPr>
            <a:r>
              <a:rPr lang="de-DE" sz="3200" dirty="0">
                <a:solidFill>
                  <a:schemeClr val="accent6"/>
                </a:solidFill>
              </a:rPr>
              <a:t>Info@MO_brandenburg.de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39A035B6-EF20-49BA-9509-F1C7EC542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6C5FB-3110-434C-8CA9-E0446AA7CE34}" type="slidenum">
              <a:rPr lang="de-DE" smtClean="0"/>
              <a:t>13</a:t>
            </a:fld>
            <a:endParaRPr lang="de-DE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DBDDC7D6-8997-4AD5-8A58-B6E14F6C00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1779" y="4951890"/>
            <a:ext cx="2770414" cy="1906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189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3FFF5E-98DC-4659-A22B-CE5AB15C6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solidFill>
                  <a:schemeClr val="accent2"/>
                </a:solidFill>
              </a:rPr>
              <a:t>Übersicht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7170B21-93FF-4D48-9008-9FD49B5B3F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06810" y="1905000"/>
            <a:ext cx="8984049" cy="4281205"/>
          </a:xfrm>
        </p:spPr>
        <p:txBody>
          <a:bodyPr>
            <a:normAutofit/>
          </a:bodyPr>
          <a:lstStyle/>
          <a:p>
            <a:r>
              <a:rPr lang="de-DE" sz="3200" dirty="0">
                <a:solidFill>
                  <a:schemeClr val="accent6">
                    <a:lumMod val="50000"/>
                  </a:schemeClr>
                </a:solidFill>
              </a:rPr>
              <a:t>Einleitung</a:t>
            </a:r>
          </a:p>
          <a:p>
            <a:r>
              <a:rPr lang="de-DE" sz="3200" dirty="0">
                <a:solidFill>
                  <a:schemeClr val="accent6">
                    <a:lumMod val="50000"/>
                  </a:schemeClr>
                </a:solidFill>
              </a:rPr>
              <a:t>Gründe für neue Mitglieder</a:t>
            </a:r>
          </a:p>
          <a:p>
            <a:r>
              <a:rPr lang="de-DE" sz="3200" dirty="0">
                <a:solidFill>
                  <a:schemeClr val="accent6">
                    <a:lumMod val="50000"/>
                  </a:schemeClr>
                </a:solidFill>
              </a:rPr>
              <a:t>Werbezeit planen</a:t>
            </a:r>
          </a:p>
          <a:p>
            <a:r>
              <a:rPr lang="de-DE" sz="3200" dirty="0">
                <a:solidFill>
                  <a:schemeClr val="accent6">
                    <a:lumMod val="50000"/>
                  </a:schemeClr>
                </a:solidFill>
              </a:rPr>
              <a:t>Schritte vor der Einladung  </a:t>
            </a:r>
          </a:p>
          <a:p>
            <a:r>
              <a:rPr lang="de-DE" sz="3200" dirty="0">
                <a:solidFill>
                  <a:schemeClr val="accent6">
                    <a:lumMod val="50000"/>
                  </a:schemeClr>
                </a:solidFill>
              </a:rPr>
              <a:t>Mitgliedergewinnung</a:t>
            </a:r>
          </a:p>
          <a:p>
            <a:r>
              <a:rPr lang="de-DE" sz="3200" dirty="0">
                <a:solidFill>
                  <a:schemeClr val="accent6">
                    <a:lumMod val="50000"/>
                  </a:schemeClr>
                </a:solidFill>
              </a:rPr>
              <a:t>Aktiv werden – aktiv bleiben</a:t>
            </a:r>
          </a:p>
          <a:p>
            <a:r>
              <a:rPr lang="de-DE" sz="3200" dirty="0">
                <a:solidFill>
                  <a:schemeClr val="accent6">
                    <a:lumMod val="50000"/>
                  </a:schemeClr>
                </a:solidFill>
              </a:rPr>
              <a:t>Checkliste für die Verteilung der Aufgaben</a:t>
            </a:r>
          </a:p>
          <a:p>
            <a:endParaRPr lang="de-DE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de-D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BE4EE17-BA1C-4123-9A38-6495EAF30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CA060-3603-48A0-A99E-B0185A48C403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4526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375580-AD5D-4F2B-A4BF-4D20A8D95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6" y="624110"/>
            <a:ext cx="6837322" cy="783271"/>
          </a:xfrm>
        </p:spPr>
        <p:txBody>
          <a:bodyPr>
            <a:normAutofit fontScale="90000"/>
          </a:bodyPr>
          <a:lstStyle/>
          <a:p>
            <a:r>
              <a:rPr lang="de-DE" b="1" dirty="0">
                <a:solidFill>
                  <a:schemeClr val="accent2"/>
                </a:solidFill>
                <a:latin typeface="+mn-lt"/>
              </a:rPr>
              <a:t>Begrüßung und Einleitung</a:t>
            </a:r>
            <a:br>
              <a:rPr lang="de-DE" b="1" dirty="0">
                <a:solidFill>
                  <a:schemeClr val="accent2"/>
                </a:solidFill>
                <a:latin typeface="+mn-lt"/>
              </a:rPr>
            </a:br>
            <a:endParaRPr lang="de-DE" b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53DD335-ACFB-42E8-BC5C-7F5E800215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de-DE" sz="2400" dirty="0"/>
              <a:t>Ziel der Präsentation ist es, Ideen für Mitgliederwerbung und -bindung vorzustellen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de-DE" sz="2400" dirty="0"/>
              <a:t>Definition und Bedeutung  von migrantischen Vereinen in Brandenburg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020AC5C-B7EA-4B0A-82D2-6601A4D27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CA060-3603-48A0-A99E-B0185A48C403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2743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A87786-CAE0-4589-A690-66C3C5080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solidFill>
                  <a:schemeClr val="accent2"/>
                </a:solidFill>
                <a:latin typeface="+mn-lt"/>
              </a:rPr>
              <a:t>Gründe für neue Mitglieder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074D7A0-200C-4643-99EA-215A609D07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de-DE" sz="2400" dirty="0"/>
              <a:t>Es ist wichtig für Geflüchtete und migrantische Menschen, die deutsche Kultur/Lebenswelt kennenzulernen.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de-DE" sz="2400" dirty="0"/>
              <a:t>Integrationsprozess beschleunigen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de-DE" sz="2400" dirty="0"/>
              <a:t>Vermittlung zwischen den Kulturen und ihren verschiedenen Festen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33E5CB8-04BE-424C-ADAA-F08320C7D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CA060-3603-48A0-A99E-B0185A48C403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8472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E905C1-ADD5-46BF-9AA2-3D8A0A1AE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7055" y="632061"/>
            <a:ext cx="5451613" cy="1280890"/>
          </a:xfrm>
        </p:spPr>
        <p:txBody>
          <a:bodyPr/>
          <a:lstStyle/>
          <a:p>
            <a:r>
              <a:rPr lang="de-DE" b="1" dirty="0">
                <a:solidFill>
                  <a:schemeClr val="accent2"/>
                </a:solidFill>
              </a:rPr>
              <a:t>Werbezeit planen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93DACB5-8F32-4874-9D21-10CE40307D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77055" y="1777917"/>
            <a:ext cx="7892332" cy="261120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de-DE" sz="2400" dirty="0"/>
              <a:t>Zwei Aufrufe pro Jahr über Sozial-Media-</a:t>
            </a:r>
            <a:r>
              <a:rPr lang="de-DE" sz="2400" dirty="0" err="1"/>
              <a:t>Kannäle</a:t>
            </a:r>
            <a:endParaRPr lang="de-DE" sz="2400" dirty="0"/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de-DE" sz="2400" dirty="0"/>
              <a:t>Während uns nach geeigneten Anlässen oder Projekten des Vereins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endParaRPr lang="de-DE" sz="2400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B96E126-2A68-40B5-A087-A2BF915FE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CA060-3603-48A0-A99E-B0185A48C403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03233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EC7352-21A1-4F2D-8FA2-42A14FF82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329899"/>
            <a:ext cx="8911687" cy="1280890"/>
          </a:xfrm>
        </p:spPr>
        <p:txBody>
          <a:bodyPr/>
          <a:lstStyle/>
          <a:p>
            <a:r>
              <a:rPr lang="de-DE" b="1" dirty="0">
                <a:solidFill>
                  <a:schemeClr val="accent2"/>
                </a:solidFill>
              </a:rPr>
              <a:t>Schritte vor der Einladung von neuen Mitgliedern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4041E21-AC28-4253-9861-2519A051CE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712181"/>
            <a:ext cx="8915400" cy="4346714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de-DE" sz="2000" b="1" dirty="0"/>
              <a:t>Identifikation der Zielgruppe </a:t>
            </a:r>
            <a:br>
              <a:rPr lang="de-DE" sz="2000" dirty="0"/>
            </a:br>
            <a:r>
              <a:rPr lang="de-DE" sz="2000" dirty="0"/>
              <a:t>(Analyse der potenziellen Mitglieder und Bedürfnisse des Vereins  )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de-DE" sz="2000" b="1" dirty="0"/>
              <a:t>Kommunikationsstrategien</a:t>
            </a:r>
            <a:r>
              <a:rPr lang="de-DE" sz="2000" dirty="0"/>
              <a:t> </a:t>
            </a:r>
            <a:br>
              <a:rPr lang="de-DE" sz="2000" dirty="0"/>
            </a:br>
            <a:r>
              <a:rPr lang="de-DE" sz="2000" dirty="0"/>
              <a:t>(</a:t>
            </a:r>
            <a:r>
              <a:rPr lang="de-DE" sz="2000" dirty="0" err="1"/>
              <a:t>Social</a:t>
            </a:r>
            <a:r>
              <a:rPr lang="de-DE" sz="2000" dirty="0"/>
              <a:t>-Media-Nutzung,  Veranstaltungen und lokale Präsenz  sowie  Kooperationen mit anderen lokalen Organisationen)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de-DE" sz="2000" b="1" dirty="0"/>
              <a:t>Willkommenskultur  fördern </a:t>
            </a:r>
            <a:br>
              <a:rPr lang="de-DE" sz="2000" dirty="0"/>
            </a:br>
            <a:r>
              <a:rPr lang="de-DE" sz="2000" dirty="0"/>
              <a:t>(Integration von Neumitgliedern und Veranstaltung für Neueinsteiger)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E3795DC-0DA2-42BA-833F-270D7C078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CA060-3603-48A0-A99E-B0185A48C403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3702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154404-9BF0-475F-8AF7-5E944365A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3791" y="460541"/>
            <a:ext cx="6286169" cy="875246"/>
          </a:xfrm>
        </p:spPr>
        <p:txBody>
          <a:bodyPr>
            <a:noAutofit/>
          </a:bodyPr>
          <a:lstStyle/>
          <a:p>
            <a:r>
              <a:rPr lang="de-DE" b="1" dirty="0">
                <a:solidFill>
                  <a:schemeClr val="accent2"/>
                </a:solidFill>
                <a:latin typeface="+mn-lt"/>
              </a:rPr>
              <a:t>Mitgliedergewinnung (1)</a:t>
            </a:r>
            <a:br>
              <a:rPr lang="de-DE" b="1" dirty="0">
                <a:solidFill>
                  <a:schemeClr val="accent2"/>
                </a:solidFill>
              </a:rPr>
            </a:br>
            <a:endParaRPr lang="de-DE" b="1" dirty="0">
              <a:solidFill>
                <a:schemeClr val="accent2"/>
              </a:solidFill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2AF7159-EC1A-4E5F-AB3A-E44FC6EBC1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3791" y="1531903"/>
            <a:ext cx="10198209" cy="4499795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de-DE" sz="2400" dirty="0"/>
              <a:t>Stellen Sie den Verein und seine Ziele/Aktivitäten kurz vor. So erfahren Interessenten, was der Verein macht. Die Vorstellung kann in verschiedenen Formen stattfinden.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de-DE" sz="2400" dirty="0"/>
              <a:t>Registrieren Sie den Verein auf einschlägigen Plattformen wie Migranten-Netzwerken, Flüchtlingsrat , Integrationsbeirat, und andere lokalen Vereinsportalen.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de-DE" sz="2400" dirty="0"/>
              <a:t>Verteilen Sie Flyer auf Veranstaltungen oder in Gemeindezentren.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de-DE" sz="2400" dirty="0"/>
              <a:t>Organisieren Sie einen Tag der offenen Tür, um Interessierten einen Einblick zu geben.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E8A26EC-3A46-42E2-B4DD-E88A2B1B2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CA060-3603-48A0-A99E-B0185A48C403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88787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0C3A8D-22CC-4500-8428-F7D5FEE39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46881"/>
          </a:xfrm>
        </p:spPr>
        <p:txBody>
          <a:bodyPr/>
          <a:lstStyle/>
          <a:p>
            <a:r>
              <a:rPr lang="de-DE" b="1" dirty="0">
                <a:solidFill>
                  <a:schemeClr val="accent2"/>
                </a:solidFill>
              </a:rPr>
              <a:t>Mitgliedergewinnung (2)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0013CC8-F31B-4B82-AE9F-54AD6B340A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5499" y="1540189"/>
            <a:ext cx="8915400" cy="377762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+mj-lt"/>
              <a:buAutoNum type="arabicPeriod" startAt="5"/>
            </a:pPr>
            <a:r>
              <a:rPr lang="de-DE" sz="2400" dirty="0"/>
              <a:t>Kooperation mit lokalen Initiativen und Projekten</a:t>
            </a:r>
          </a:p>
          <a:p>
            <a:pPr>
              <a:lnSpc>
                <a:spcPct val="150000"/>
              </a:lnSpc>
              <a:buFont typeface="+mj-lt"/>
              <a:buAutoNum type="arabicPeriod" startAt="5"/>
            </a:pPr>
            <a:r>
              <a:rPr lang="de-DE" sz="2400" dirty="0" err="1"/>
              <a:t>Social</a:t>
            </a:r>
            <a:r>
              <a:rPr lang="de-DE" sz="2400" dirty="0"/>
              <a:t>-Media-Auftritt und informative Webseite</a:t>
            </a:r>
          </a:p>
          <a:p>
            <a:pPr>
              <a:lnSpc>
                <a:spcPct val="150000"/>
              </a:lnSpc>
              <a:buFont typeface="+mj-lt"/>
              <a:buAutoNum type="arabicPeriod" startAt="5"/>
            </a:pPr>
            <a:r>
              <a:rPr lang="de-DE" sz="2400" dirty="0"/>
              <a:t>Beteiligung an lokalen Integrationsprojekten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161C3E9-613C-4A3F-8B58-7081C5904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CA060-3603-48A0-A99E-B0185A48C403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48046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F5842F-1576-416E-A0F4-87BF2F322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0307" y="319724"/>
            <a:ext cx="6206657" cy="1183073"/>
          </a:xfrm>
        </p:spPr>
        <p:txBody>
          <a:bodyPr>
            <a:normAutofit/>
          </a:bodyPr>
          <a:lstStyle/>
          <a:p>
            <a:r>
              <a:rPr lang="de-DE" b="1" dirty="0">
                <a:solidFill>
                  <a:schemeClr val="accent2"/>
                </a:solidFill>
              </a:rPr>
              <a:t>Ideen und Vorschläge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1D6FED9-11FE-4374-9D16-CBBAC42850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6745" y="1251052"/>
            <a:ext cx="10515600" cy="5388429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de-DE" sz="2400" dirty="0"/>
              <a:t>Willkommenspaket ( Kalender, Heft, USB, Stift) 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de-DE" sz="2400" dirty="0"/>
              <a:t>Bieten Sie Weiterbildungen und Qualifizierungsangebote für Mitglieder an. Besonders Themen wie Anträge stellen, Projekte Durchführen. 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de-DE" sz="2400" dirty="0"/>
              <a:t>Veranstalten Sie regelmäßige Aktivitäten wie z.B. einen jährlichen Vereinsausflug oder ein Sommerfest.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de-DE" sz="2400" dirty="0"/>
              <a:t>Fragen Sie Mitglieder nach Ideen und motivieren Sie sie für die Teilnahme an Projekten. / binden Sie die Mitglieder in alle Aktivitäten ein.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de-DE" sz="2400" dirty="0"/>
              <a:t>Arbeitsgruppe aufbauen ( Verwaltung, Vertretung, Vernetzung, Projekte und Social-Media !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B4CEA98-1CB5-427E-8E6D-05307D1D3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CA060-3603-48A0-A99E-B0185A48C403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8289364"/>
      </p:ext>
    </p:extLst>
  </p:cSld>
  <p:clrMapOvr>
    <a:masterClrMapping/>
  </p:clrMapOvr>
</p:sld>
</file>

<file path=ppt/theme/theme1.xml><?xml version="1.0" encoding="utf-8"?>
<a:theme xmlns:a="http://schemas.openxmlformats.org/drawingml/2006/main" name="Fetzen">
  <a:themeElements>
    <a:clrScheme name="Fetze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Fetze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etze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443</Words>
  <Application>Microsoft Office PowerPoint</Application>
  <PresentationFormat>Breitbild</PresentationFormat>
  <Paragraphs>67</Paragraphs>
  <Slides>13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8" baseType="lpstr">
      <vt:lpstr>Arial</vt:lpstr>
      <vt:lpstr>Calibri</vt:lpstr>
      <vt:lpstr>Century Gothic</vt:lpstr>
      <vt:lpstr>Wingdings 3</vt:lpstr>
      <vt:lpstr>Fetzen</vt:lpstr>
      <vt:lpstr>Neue Mitglieder und Aktivisten_Innen zu einem Verein  gewinnen </vt:lpstr>
      <vt:lpstr>Übersicht </vt:lpstr>
      <vt:lpstr>Begrüßung und Einleitung </vt:lpstr>
      <vt:lpstr>Gründe für neue Mitglieder </vt:lpstr>
      <vt:lpstr>Werbezeit planen</vt:lpstr>
      <vt:lpstr>Schritte vor der Einladung von neuen Mitgliedern</vt:lpstr>
      <vt:lpstr>Mitgliedergewinnung (1) </vt:lpstr>
      <vt:lpstr>Mitgliedergewinnung (2)</vt:lpstr>
      <vt:lpstr>Ideen und Vorschläge</vt:lpstr>
      <vt:lpstr> Der Verein Aktiv werden – aktiv bleiben  </vt:lpstr>
      <vt:lpstr>.</vt:lpstr>
      <vt:lpstr>Feedback-Runde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Ali</dc:creator>
  <cp:lastModifiedBy>Ali</cp:lastModifiedBy>
  <cp:revision>42</cp:revision>
  <dcterms:created xsi:type="dcterms:W3CDTF">2024-01-10T09:01:13Z</dcterms:created>
  <dcterms:modified xsi:type="dcterms:W3CDTF">2024-04-08T13:01:16Z</dcterms:modified>
</cp:coreProperties>
</file>