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4" r:id="rId4"/>
    <p:sldId id="265" r:id="rId5"/>
    <p:sldId id="269" r:id="rId6"/>
    <p:sldId id="262" r:id="rId7"/>
    <p:sldId id="272" r:id="rId8"/>
    <p:sldId id="261" r:id="rId9"/>
    <p:sldId id="260" r:id="rId10"/>
    <p:sldId id="263" r:id="rId11"/>
    <p:sldId id="266" r:id="rId12"/>
    <p:sldId id="267" r:id="rId13"/>
    <p:sldId id="276" r:id="rId14"/>
    <p:sldId id="275" r:id="rId15"/>
    <p:sldId id="273" r:id="rId16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0" autoAdjust="0"/>
    <p:restoredTop sz="94660"/>
  </p:normalViewPr>
  <p:slideViewPr>
    <p:cSldViewPr snapToGrid="0">
      <p:cViewPr varScale="1">
        <p:scale>
          <a:sx n="96" d="100"/>
          <a:sy n="96" d="100"/>
        </p:scale>
        <p:origin x="86" y="12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C93F57B-4D69-4D51-8D38-7808D0EC245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2C5ACF3F-3502-4D38-B612-FC994C5D239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592290F-B739-47C9-BBA8-E3F3A77A3E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5F056-D345-4883-9069-CD25AFE6D304}" type="datetimeFigureOut">
              <a:rPr lang="de-DE" smtClean="0"/>
              <a:t>15.03.2024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B39EF42-3442-4AA0-8F18-B889B63BD6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D31D300-762B-4BA1-9CE6-7971A1CEA6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A2E6A-56D2-4D98-97EF-8EA972E6C99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890790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16EC222-2640-41D9-9369-DDD425014A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78BE8D7E-DB02-4AB1-A69B-6C784D9C92F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508D93A-6E08-4DDA-86EC-C702AAA8B9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5F056-D345-4883-9069-CD25AFE6D304}" type="datetimeFigureOut">
              <a:rPr lang="de-DE" smtClean="0"/>
              <a:t>15.03.2024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C9B9E82-C3AF-4B7B-A720-8965097894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F75611D-24E1-4232-9413-17ED8A1E81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A2E6A-56D2-4D98-97EF-8EA972E6C99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68713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D91A77EA-C1EA-4AFD-93A7-462CB204D1F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0CE28175-740C-49CD-AFEF-81A6B40C304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9F017E6-8C98-4125-B9BD-CE97C370D3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5F056-D345-4883-9069-CD25AFE6D304}" type="datetimeFigureOut">
              <a:rPr lang="de-DE" smtClean="0"/>
              <a:t>15.03.2024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DE28DD1-F871-41CF-AAF4-9E0FCC3EE0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A166D8C-7D1F-4CD8-A67E-75A76B494B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A2E6A-56D2-4D98-97EF-8EA972E6C99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964709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8168FA1-6F65-4D6F-8CA0-877886C664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5E1A57F-0534-4696-8F4F-880A1BE143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4EDD50C-72A7-452B-8E96-5E9FBDB64D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5F056-D345-4883-9069-CD25AFE6D304}" type="datetimeFigureOut">
              <a:rPr lang="de-DE" smtClean="0"/>
              <a:t>15.03.2024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61895FB-F49E-4A00-83A3-10FAC396F5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370682E-6FDA-47F1-BA54-A3B8516681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A2E6A-56D2-4D98-97EF-8EA972E6C99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013071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016AB68-F7B1-4BCB-8B58-3F1B842D4A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CC54FAFE-F75E-4302-97E8-99586BB374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9A26CB2-2042-4B00-A456-DA91E24536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5F056-D345-4883-9069-CD25AFE6D304}" type="datetimeFigureOut">
              <a:rPr lang="de-DE" smtClean="0"/>
              <a:t>15.03.2024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28DB683-06E4-428E-A33F-1C16E9740A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DB40AC5-1C5B-489D-8D43-15FB41CEA5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A2E6A-56D2-4D98-97EF-8EA972E6C99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781767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BF0AD31-01CF-4A7A-835D-6C1EED4D04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34E7DD3-1523-4082-9469-4E49B4F1662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F2A723D0-0FA1-4B40-92C4-8CF4AE98D8E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3B7CD7C8-7B87-4A84-898A-58DD8C60F1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5F056-D345-4883-9069-CD25AFE6D304}" type="datetimeFigureOut">
              <a:rPr lang="de-DE" smtClean="0"/>
              <a:t>15.03.2024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18E52341-3ED1-4D77-BF65-D0AFA88A1C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40E6AA80-6D2D-468E-BECA-157F74E7EA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A2E6A-56D2-4D98-97EF-8EA972E6C99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553271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15EFAD1-6CF6-4EE9-AF79-B28C839A57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5AD2C8C9-EEC3-4A7B-8F0F-1A93802F1D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11AD9CE2-4DC6-4950-9F91-5C0547BDC01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24DAAE4D-1F8A-4E93-9B31-B798D6358F1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6BAC8AAB-3006-4EC4-9AA1-44B0041B491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F9BFDE2B-5B98-4EB4-8B75-7DBEAFF350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5F056-D345-4883-9069-CD25AFE6D304}" type="datetimeFigureOut">
              <a:rPr lang="de-DE" smtClean="0"/>
              <a:t>15.03.2024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2670ABDB-DCA2-4CBE-BEA1-2CB05ADFC2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BE46E7D0-9138-43D9-9F19-CD0B6B699A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A2E6A-56D2-4D98-97EF-8EA972E6C99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230341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522E7E8-81A0-4E52-940C-75196AB098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C3F288B8-4565-4A9D-8115-DE473A6647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5F056-D345-4883-9069-CD25AFE6D304}" type="datetimeFigureOut">
              <a:rPr lang="de-DE" smtClean="0"/>
              <a:t>15.03.2024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D4D5C58D-39F6-4AE3-A0CC-D4AE507A49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5456B221-0281-4492-BC64-5FAD107A1C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A2E6A-56D2-4D98-97EF-8EA972E6C99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0627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AB0A0371-15F8-48FD-BCDC-330DDA5CB9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5F056-D345-4883-9069-CD25AFE6D304}" type="datetimeFigureOut">
              <a:rPr lang="de-DE" smtClean="0"/>
              <a:t>15.03.2024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D28E2041-531B-4146-8023-23E77E9E92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FDB17D64-1627-4CC5-B8A4-1378A12F05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A2E6A-56D2-4D98-97EF-8EA972E6C99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936633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4F20569-8B0C-4AFE-8CFA-6220FEAEE4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025BBCB-4CAD-45B1-AC15-F829561510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FC75974E-CAC9-452B-94C1-C7B3D10F88C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64319B44-9202-4E25-8D3B-987981BF6C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5F056-D345-4883-9069-CD25AFE6D304}" type="datetimeFigureOut">
              <a:rPr lang="de-DE" smtClean="0"/>
              <a:t>15.03.2024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485CBD6C-EF65-4CCA-8FBC-64CED94A76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54FDBCE5-7B18-484F-99FE-4212E40970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A2E6A-56D2-4D98-97EF-8EA972E6C99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573950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2DD9874-BB14-4C33-AF11-BC658F85A1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BBB786E8-5AF1-40D8-B854-74907D19DDE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65FE0AC5-18E6-49B7-9825-D25AA21CBF3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C2C6A20F-9B24-420E-9CB6-65A1649C67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5F056-D345-4883-9069-CD25AFE6D304}" type="datetimeFigureOut">
              <a:rPr lang="de-DE" smtClean="0"/>
              <a:t>15.03.2024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9D261F99-2A92-4632-8532-24D51B21EC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408D43C6-3CEE-45D3-AD59-3BB0D58D08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A2E6A-56D2-4D98-97EF-8EA972E6C99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50765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9670F2E5-48A1-454E-8C22-0B9B4E4C32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F1FA1872-F592-4220-B039-E3AD4948DE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6B2F795-001C-49B0-8DE8-728E583AC2C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85F056-D345-4883-9069-CD25AFE6D304}" type="datetimeFigureOut">
              <a:rPr lang="de-DE" smtClean="0"/>
              <a:t>15.03.2024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0877C00-DC89-41A2-B3A9-6C37E5B8FF6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A28417A-5778-4102-8C87-9168975AEFE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AA2E6A-56D2-4D98-97EF-8EA972E6C99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321516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5CE18AE-0C44-4239-BD04-E3FFF037479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b="1" dirty="0"/>
              <a:t>Leben in Deutschland</a:t>
            </a:r>
            <a:endParaRPr lang="de-DE" dirty="0"/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662E1260-89F4-48E8-99E3-84D396B3C0D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41945" y="0"/>
            <a:ext cx="1825607" cy="23875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90951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FE86538-5A81-40A8-9266-6A1EBF187F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/>
              <a:t>Ausblick und Empfehlungen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FB12513-9100-4E9B-BBA5-F92316AE2A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94845"/>
            <a:ext cx="10515600" cy="4682118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de-DE" dirty="0"/>
              <a:t>Zukünftige Herausforderungen und Chancen in allen Bereichen für geflüchtete Gruppen in Brandenburg</a:t>
            </a:r>
          </a:p>
          <a:p>
            <a:pPr>
              <a:lnSpc>
                <a:spcPct val="150000"/>
              </a:lnSpc>
            </a:pPr>
            <a:r>
              <a:rPr lang="de-DE" dirty="0"/>
              <a:t>Empfehlungen zur Verbesserung der Beteiligung an integrationspolitischen Aktivitäten und Unterstützungsmaßnahmen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431302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C71CCD1-D36D-4434-9160-BF7D18A7D1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/>
              <a:t>Rechte und Pflichten in Deutschland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937D1A7-F47A-4E36-8933-94F114FB33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de-DE" dirty="0"/>
              <a:t>Informationen über grundlegende Rechte und Pflichten in Deutschland</a:t>
            </a:r>
          </a:p>
          <a:p>
            <a:pPr>
              <a:lnSpc>
                <a:spcPct val="150000"/>
              </a:lnSpc>
            </a:pPr>
            <a:r>
              <a:rPr lang="de-DE" dirty="0"/>
              <a:t>Aufklärung über rechtliche Bestimmungen und Verhaltensregeln im Alltag</a:t>
            </a:r>
          </a:p>
          <a:p>
            <a:pPr>
              <a:lnSpc>
                <a:spcPct val="150000"/>
              </a:lnSpc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1072542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F9D4706-0514-4A7B-BE49-F6E473EFAD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/>
              <a:t>Ehrenamtliches Engagement und Integration durch Teilhabe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3BB4645-234A-41F8-8BC2-37F332AF5D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543370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</a:pPr>
            <a:r>
              <a:rPr lang="de-DE" dirty="0"/>
              <a:t>Möglichkeiten für ehrenamtliches Engagement und Teilhabe an lokalen Gemeinschaftsprojekten</a:t>
            </a:r>
          </a:p>
          <a:p>
            <a:pPr>
              <a:lnSpc>
                <a:spcPct val="150000"/>
              </a:lnSpc>
            </a:pPr>
            <a:r>
              <a:rPr lang="de-DE" dirty="0"/>
              <a:t>Erfahrungen und Vorteile des ehrenamtlichen Engagements für die Integration</a:t>
            </a:r>
          </a:p>
          <a:p>
            <a:pPr>
              <a:lnSpc>
                <a:spcPct val="150000"/>
              </a:lnSpc>
            </a:pPr>
            <a:r>
              <a:rPr lang="de-DE" dirty="0"/>
              <a:t>Rolle von lokalen Gemeinschaften, Vereinen und NGOs bei der Unterstützung von Flüchtlingen und neu angekommene Menschen</a:t>
            </a:r>
          </a:p>
          <a:p>
            <a:pPr>
              <a:lnSpc>
                <a:spcPct val="150000"/>
              </a:lnSpc>
            </a:pPr>
            <a:r>
              <a:rPr lang="de-DE" dirty="0"/>
              <a:t>Informationen über lokale Unterstützungsangebote und Anlaufstellen</a:t>
            </a:r>
          </a:p>
        </p:txBody>
      </p:sp>
    </p:spTree>
    <p:extLst>
      <p:ext uri="{BB962C8B-B14F-4D97-AF65-F5344CB8AC3E}">
        <p14:creationId xmlns:p14="http://schemas.microsoft.com/office/powerpoint/2010/main" val="42332683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BE0F199-3AE5-4B43-BD8C-D8EDA1674A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flipV="1">
            <a:off x="859541" y="212789"/>
            <a:ext cx="45719" cy="45719"/>
          </a:xfrm>
        </p:spPr>
        <p:txBody>
          <a:bodyPr>
            <a:normAutofit fontScale="90000"/>
          </a:bodyPr>
          <a:lstStyle/>
          <a:p>
            <a:r>
              <a:rPr lang="de-DE" sz="100" dirty="0"/>
              <a:t>.</a:t>
            </a:r>
          </a:p>
        </p:txBody>
      </p:sp>
      <p:pic>
        <p:nvPicPr>
          <p:cNvPr id="2050" name="Picture 2" descr="Vielen Dank Für Ihre Aufmerksamkeit Images – Browse 15 Stock Photos,  Vectors, and Video | Adobe Stock">
            <a:extLst>
              <a:ext uri="{FF2B5EF4-FFF2-40B4-BE49-F238E27FC236}">
                <a16:creationId xmlns:a16="http://schemas.microsoft.com/office/drawing/2014/main" id="{5CDCE989-E4E8-4E1D-859F-14E43A7E2574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91840" y="2183550"/>
            <a:ext cx="4980539" cy="33143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09CE3942-5F06-4D70-A269-67761F857B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6C5FB-3110-434C-8CA9-E0446AA7CE34}" type="slidenum">
              <a:rPr lang="de-DE" smtClean="0"/>
              <a:t>13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2676824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C712CFF-18F4-48A2-99B8-290D7D7A0A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Feedback-Runde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A71E629-56B1-4C0B-8514-C4503BD599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de-DE" sz="2400" dirty="0"/>
              <a:t>Anmerkungen, Fragen!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D8B663B9-4BEE-49E1-AF6B-FCB7F963C2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6C5FB-3110-434C-8CA9-E0446AA7CE34}" type="slidenum">
              <a:rPr lang="de-DE" smtClean="0"/>
              <a:t>14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6698135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D8C5294-059F-4E8D-A117-674BC3ABBA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26772" y="898071"/>
            <a:ext cx="7518452" cy="412296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de-DE" sz="3200" dirty="0"/>
              <a:t>Sie können mir gerne Ihre Nachrichten und Fragen zukommen lassen!</a:t>
            </a:r>
          </a:p>
          <a:p>
            <a:pPr marL="0" indent="0">
              <a:buNone/>
            </a:pPr>
            <a:endParaRPr lang="de-DE" sz="3200" dirty="0"/>
          </a:p>
          <a:p>
            <a:pPr marL="0" indent="0" algn="ctr">
              <a:buNone/>
            </a:pPr>
            <a:r>
              <a:rPr lang="de-DE" sz="3200" dirty="0"/>
              <a:t>Bachir </a:t>
            </a:r>
            <a:r>
              <a:rPr lang="de-DE" sz="3200" dirty="0" err="1"/>
              <a:t>Alali</a:t>
            </a:r>
            <a:r>
              <a:rPr lang="de-DE" sz="3200" dirty="0"/>
              <a:t> </a:t>
            </a:r>
          </a:p>
          <a:p>
            <a:pPr marL="0" indent="0" algn="ctr">
              <a:buNone/>
            </a:pPr>
            <a:r>
              <a:rPr lang="de-DE" sz="3200" dirty="0"/>
              <a:t>0176 41 95 87 49</a:t>
            </a:r>
          </a:p>
          <a:p>
            <a:pPr marL="0" indent="0" algn="ctr">
              <a:buNone/>
            </a:pPr>
            <a:r>
              <a:rPr lang="de-DE" sz="3200" dirty="0"/>
              <a:t>Info@MO_brandenburg.de</a:t>
            </a:r>
          </a:p>
        </p:txBody>
      </p:sp>
      <p:sp>
        <p:nvSpPr>
          <p:cNvPr id="2" name="Foliennummernplatzhalter 1">
            <a:extLst>
              <a:ext uri="{FF2B5EF4-FFF2-40B4-BE49-F238E27FC236}">
                <a16:creationId xmlns:a16="http://schemas.microsoft.com/office/drawing/2014/main" id="{39A035B6-EF20-49BA-9509-F1C7EC5429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6C5FB-3110-434C-8CA9-E0446AA7CE34}" type="slidenum">
              <a:rPr lang="de-DE" smtClean="0"/>
              <a:t>15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681893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2BED4CC-9B1C-4857-8F4F-F8FAC765AF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>
                <a:solidFill>
                  <a:schemeClr val="bg2">
                    <a:lumMod val="10000"/>
                  </a:schemeClr>
                </a:solidFill>
              </a:rPr>
              <a:t>Übersicht </a:t>
            </a:r>
            <a:endParaRPr lang="de-DE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7EF4630-0B8E-45AE-94F0-1123ACCBEC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Ankommen </a:t>
            </a:r>
          </a:p>
          <a:p>
            <a:r>
              <a:rPr lang="de-DE" dirty="0"/>
              <a:t>Integration</a:t>
            </a:r>
          </a:p>
          <a:p>
            <a:r>
              <a:rPr lang="de-DE" dirty="0"/>
              <a:t>Deutsche Sprache </a:t>
            </a:r>
          </a:p>
          <a:p>
            <a:r>
              <a:rPr lang="de-DE" dirty="0"/>
              <a:t>Kultur </a:t>
            </a:r>
          </a:p>
          <a:p>
            <a:r>
              <a:rPr lang="de-DE" dirty="0"/>
              <a:t> Bildung </a:t>
            </a:r>
          </a:p>
          <a:p>
            <a:r>
              <a:rPr lang="de-DE" dirty="0"/>
              <a:t>Arbeit</a:t>
            </a:r>
          </a:p>
        </p:txBody>
      </p:sp>
    </p:spTree>
    <p:extLst>
      <p:ext uri="{BB962C8B-B14F-4D97-AF65-F5344CB8AC3E}">
        <p14:creationId xmlns:p14="http://schemas.microsoft.com/office/powerpoint/2010/main" val="34301366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BC775EA-547E-466B-91F0-A244588D04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/>
              <a:t>Einleitung 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AE0A9FE-228B-4CC3-BCE8-BEE6417BBB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Gründe für die Präsentation </a:t>
            </a:r>
          </a:p>
          <a:p>
            <a:r>
              <a:rPr lang="de-DE" dirty="0"/>
              <a:t>Vorstellung + Überblick </a:t>
            </a:r>
          </a:p>
        </p:txBody>
      </p:sp>
    </p:spTree>
    <p:extLst>
      <p:ext uri="{BB962C8B-B14F-4D97-AF65-F5344CB8AC3E}">
        <p14:creationId xmlns:p14="http://schemas.microsoft.com/office/powerpoint/2010/main" val="39674894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7601B50-FDC7-4566-A2D7-3D7372C459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/>
              <a:t>Ankommen und Integration 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A59D201-BC9F-445A-BE03-B2E5B7BCAE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de-DE" dirty="0"/>
              <a:t>Asylantrag </a:t>
            </a:r>
          </a:p>
          <a:p>
            <a:pPr>
              <a:lnSpc>
                <a:spcPct val="150000"/>
              </a:lnSpc>
            </a:pPr>
            <a:r>
              <a:rPr lang="de-DE" dirty="0"/>
              <a:t>Beschreibung des </a:t>
            </a:r>
            <a:r>
              <a:rPr lang="de-DE" dirty="0" err="1"/>
              <a:t>Ankommensprozesses</a:t>
            </a:r>
            <a:r>
              <a:rPr lang="de-DE" dirty="0"/>
              <a:t> von geflüchteten Personen in Brandenburg</a:t>
            </a:r>
          </a:p>
          <a:p>
            <a:pPr>
              <a:lnSpc>
                <a:spcPct val="150000"/>
              </a:lnSpc>
            </a:pPr>
            <a:r>
              <a:rPr lang="de-DE" dirty="0"/>
              <a:t>Aufenthaltsformen </a:t>
            </a:r>
          </a:p>
          <a:p>
            <a:pPr>
              <a:lnSpc>
                <a:spcPct val="150000"/>
              </a:lnSpc>
            </a:pPr>
            <a:r>
              <a:rPr lang="de-DE" dirty="0"/>
              <a:t>Integration in Deutschland </a:t>
            </a:r>
          </a:p>
        </p:txBody>
      </p:sp>
    </p:spTree>
    <p:extLst>
      <p:ext uri="{BB962C8B-B14F-4D97-AF65-F5344CB8AC3E}">
        <p14:creationId xmlns:p14="http://schemas.microsoft.com/office/powerpoint/2010/main" val="37521343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0068DD-AED4-44D3-B053-0D10326D2C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/>
              <a:t>Integration 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365633C-E39A-4076-A4CE-2009739714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de-DE" dirty="0"/>
              <a:t>Ort des Aufenthaltes</a:t>
            </a:r>
          </a:p>
          <a:p>
            <a:pPr marL="514350" indent="-514350">
              <a:buFont typeface="+mj-lt"/>
              <a:buAutoNum type="arabicPeriod"/>
            </a:pPr>
            <a:r>
              <a:rPr lang="de-DE" dirty="0"/>
              <a:t>Integrationskurs </a:t>
            </a:r>
          </a:p>
          <a:p>
            <a:pPr marL="514350" indent="-514350">
              <a:buFont typeface="+mj-lt"/>
              <a:buAutoNum type="arabicPeriod"/>
            </a:pPr>
            <a:r>
              <a:rPr lang="de-DE" dirty="0"/>
              <a:t>Leben in Deutschland (Kurs) </a:t>
            </a:r>
          </a:p>
          <a:p>
            <a:pPr marL="514350" indent="-514350">
              <a:buFont typeface="+mj-lt"/>
              <a:buAutoNum type="arabicPeriod"/>
            </a:pPr>
            <a:r>
              <a:rPr lang="de-DE" dirty="0"/>
              <a:t>Ehrenamt mit lokalen Vereinen</a:t>
            </a:r>
          </a:p>
          <a:p>
            <a:pPr marL="514350" indent="-514350">
              <a:buFont typeface="+mj-lt"/>
              <a:buAutoNum type="arabicPeriod"/>
            </a:pPr>
            <a:r>
              <a:rPr lang="de-DE" dirty="0"/>
              <a:t>Übersetzung und Anerkennung von Zeugnissen</a:t>
            </a:r>
          </a:p>
          <a:p>
            <a:pPr marL="514350" indent="-514350">
              <a:buFont typeface="+mj-lt"/>
              <a:buAutoNum type="arabicPeriod"/>
            </a:pPr>
            <a:r>
              <a:rPr lang="de-DE" dirty="0"/>
              <a:t>Führerschein  </a:t>
            </a:r>
          </a:p>
          <a:p>
            <a:pPr marL="514350" indent="-514350">
              <a:buFont typeface="+mj-lt"/>
              <a:buAutoNum type="arabicPeriod"/>
            </a:pPr>
            <a:r>
              <a:rPr lang="de-DE" dirty="0"/>
              <a:t>Kenntnisse über Bildung und Berufe </a:t>
            </a:r>
          </a:p>
          <a:p>
            <a:pPr marL="514350" indent="-514350">
              <a:buFont typeface="+mj-lt"/>
              <a:buAutoNum type="arabicPeriod"/>
            </a:pPr>
            <a:r>
              <a:rPr lang="de-DE" dirty="0"/>
              <a:t>Apps (Verkehrsmittel, Onlinebank, Übersetzer,  Einkaufen usw.) </a:t>
            </a:r>
          </a:p>
          <a:p>
            <a:pPr marL="0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716286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CF5549D-4305-4FB6-9F2A-4A9CA99C1E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/>
              <a:t>Kulturelle und soziale Integration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5D94236-CD41-49A3-A666-5911F5C30E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de-DE" dirty="0"/>
              <a:t>Informationen zu Deutschland </a:t>
            </a:r>
          </a:p>
          <a:p>
            <a:pPr>
              <a:lnSpc>
                <a:spcPct val="150000"/>
              </a:lnSpc>
            </a:pPr>
            <a:r>
              <a:rPr lang="de-DE" dirty="0"/>
              <a:t>Bedeutung von kulturellem Austausch und sozialer Integration für geflüchtete Personen</a:t>
            </a:r>
          </a:p>
          <a:p>
            <a:pPr>
              <a:lnSpc>
                <a:spcPct val="150000"/>
              </a:lnSpc>
            </a:pPr>
            <a:r>
              <a:rPr lang="de-DE" dirty="0"/>
              <a:t>Initiativen und Programme zur Förderung von Integration und interkulturellem Verständnis</a:t>
            </a:r>
          </a:p>
          <a:p>
            <a:pPr marL="0" indent="0">
              <a:lnSpc>
                <a:spcPct val="150000"/>
              </a:lnSpc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1101009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BCFF0CC-497C-4A26-8A2E-2A4FD3526D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/>
              <a:t>Sprache und Kommunikation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98122FB-F9AF-4F08-92E1-F8A3B7F5FB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de-DE" dirty="0"/>
              <a:t>Bedeutung der deutschen Sprache für das tägliche Leben und die Integration</a:t>
            </a:r>
          </a:p>
          <a:p>
            <a:pPr>
              <a:lnSpc>
                <a:spcPct val="150000"/>
              </a:lnSpc>
            </a:pPr>
            <a:r>
              <a:rPr lang="de-DE" dirty="0"/>
              <a:t>Möglichkeiten und Angebote zum Deutschlernen: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de-DE" dirty="0"/>
              <a:t> Sprachkurse, Integrationskurse oder Aktivitäten auch mit Hilfe von Büchern, Webseiten oder Apps</a:t>
            </a:r>
          </a:p>
        </p:txBody>
      </p:sp>
    </p:spTree>
    <p:extLst>
      <p:ext uri="{BB962C8B-B14F-4D97-AF65-F5344CB8AC3E}">
        <p14:creationId xmlns:p14="http://schemas.microsoft.com/office/powerpoint/2010/main" val="2922062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B1D9A42-1270-48C9-9C10-68DB7DAAB1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/>
              <a:t>Gesundheitsversorgung und soziale Unterstützung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2DC1F69-2B0C-4681-9B9E-D859D442BC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de-DE" dirty="0"/>
              <a:t>Wie ist es vor der Endscheidung des Asylantrags </a:t>
            </a:r>
          </a:p>
          <a:p>
            <a:pPr>
              <a:lnSpc>
                <a:spcPct val="150000"/>
              </a:lnSpc>
            </a:pPr>
            <a:r>
              <a:rPr lang="de-DE" dirty="0"/>
              <a:t>Rolle von sozialen Organisationen und Hilfsdiensten bei der Unterstützung und Begleitung </a:t>
            </a:r>
          </a:p>
          <a:p>
            <a:pPr>
              <a:lnSpc>
                <a:spcPct val="150000"/>
              </a:lnSpc>
            </a:pPr>
            <a:r>
              <a:rPr lang="de-DE" dirty="0"/>
              <a:t>Psychosoziale Unterstützung und Bewältigung bei Traumata für geflüchtete Personen.</a:t>
            </a:r>
          </a:p>
          <a:p>
            <a:pPr>
              <a:lnSpc>
                <a:spcPct val="150000"/>
              </a:lnSpc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2938263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19AF418-804A-47FB-9A9E-0794F9C4A2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/>
              <a:t>Zugang zu Bildung und Arbeit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684CFB4-0F08-48F9-AB81-C794556BC6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</a:pPr>
            <a:r>
              <a:rPr lang="de-DE" dirty="0"/>
              <a:t>Zugang zum Arbeitsmarkt in Deutschland: Arbeitsgenehmigungen, Jobsuche, Anerkennung von ausländischen Qualifikationen</a:t>
            </a:r>
          </a:p>
          <a:p>
            <a:pPr>
              <a:lnSpc>
                <a:spcPct val="150000"/>
              </a:lnSpc>
            </a:pPr>
            <a:r>
              <a:rPr lang="de-DE" dirty="0"/>
              <a:t>Möglichkeiten und Herausforderungen beim Zugang zu Bildung für geflüchtete Personen</a:t>
            </a:r>
          </a:p>
          <a:p>
            <a:pPr>
              <a:lnSpc>
                <a:spcPct val="150000"/>
              </a:lnSpc>
            </a:pPr>
            <a:r>
              <a:rPr lang="de-DE" dirty="0"/>
              <a:t>Informationen zu Ausbildungsmöglichkeiten und Berufsförderung für Geflüchtete</a:t>
            </a:r>
          </a:p>
          <a:p>
            <a:pPr>
              <a:lnSpc>
                <a:spcPct val="150000"/>
              </a:lnSpc>
            </a:pPr>
            <a:r>
              <a:rPr lang="de-DE" dirty="0"/>
              <a:t>Integration in den Arbeitsmarkt: Unterstützungsangebote und Hindernisse</a:t>
            </a:r>
          </a:p>
        </p:txBody>
      </p:sp>
    </p:spTree>
    <p:extLst>
      <p:ext uri="{BB962C8B-B14F-4D97-AF65-F5344CB8AC3E}">
        <p14:creationId xmlns:p14="http://schemas.microsoft.com/office/powerpoint/2010/main" val="4600543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339</Words>
  <Application>Microsoft Office PowerPoint</Application>
  <PresentationFormat>Breitbild</PresentationFormat>
  <Paragraphs>64</Paragraphs>
  <Slides>15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15</vt:i4>
      </vt:variant>
    </vt:vector>
  </HeadingPairs>
  <TitlesOfParts>
    <vt:vector size="19" baseType="lpstr">
      <vt:lpstr>Arial</vt:lpstr>
      <vt:lpstr>Calibri</vt:lpstr>
      <vt:lpstr>Calibri Light</vt:lpstr>
      <vt:lpstr>Office</vt:lpstr>
      <vt:lpstr>Leben in Deutschland</vt:lpstr>
      <vt:lpstr>Übersicht </vt:lpstr>
      <vt:lpstr>Einleitung </vt:lpstr>
      <vt:lpstr>Ankommen und Integration </vt:lpstr>
      <vt:lpstr>Integration </vt:lpstr>
      <vt:lpstr>Kulturelle und soziale Integration</vt:lpstr>
      <vt:lpstr>Sprache und Kommunikation</vt:lpstr>
      <vt:lpstr>Gesundheitsversorgung und soziale Unterstützung</vt:lpstr>
      <vt:lpstr>Zugang zu Bildung und Arbeit</vt:lpstr>
      <vt:lpstr>Ausblick und Empfehlungen</vt:lpstr>
      <vt:lpstr>Rechte und Pflichten in Deutschland</vt:lpstr>
      <vt:lpstr>Ehrenamtliches Engagement und Integration durch Teilhabe</vt:lpstr>
      <vt:lpstr>.</vt:lpstr>
      <vt:lpstr>Feedback-Runde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Leben in Deutschland</dc:title>
  <dc:creator>Ali</dc:creator>
  <cp:lastModifiedBy>Ali</cp:lastModifiedBy>
  <cp:revision>13</cp:revision>
  <dcterms:created xsi:type="dcterms:W3CDTF">2024-03-02T13:20:56Z</dcterms:created>
  <dcterms:modified xsi:type="dcterms:W3CDTF">2024-03-15T12:27:21Z</dcterms:modified>
</cp:coreProperties>
</file>