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3"/>
  </p:notesMasterIdLst>
  <p:sldIdLst>
    <p:sldId id="256" r:id="rId2"/>
    <p:sldId id="272" r:id="rId3"/>
    <p:sldId id="269" r:id="rId4"/>
    <p:sldId id="275" r:id="rId5"/>
    <p:sldId id="289" r:id="rId6"/>
    <p:sldId id="285" r:id="rId7"/>
    <p:sldId id="259" r:id="rId8"/>
    <p:sldId id="258" r:id="rId9"/>
    <p:sldId id="260" r:id="rId10"/>
    <p:sldId id="290" r:id="rId11"/>
    <p:sldId id="267" r:id="rId12"/>
    <p:sldId id="262" r:id="rId13"/>
    <p:sldId id="263" r:id="rId14"/>
    <p:sldId id="276" r:id="rId15"/>
    <p:sldId id="273" r:id="rId16"/>
    <p:sldId id="274" r:id="rId17"/>
    <p:sldId id="282" r:id="rId18"/>
    <p:sldId id="288" r:id="rId19"/>
    <p:sldId id="291" r:id="rId20"/>
    <p:sldId id="266" r:id="rId21"/>
    <p:sldId id="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83" autoAdjust="0"/>
  </p:normalViewPr>
  <p:slideViewPr>
    <p:cSldViewPr snapToGrid="0">
      <p:cViewPr varScale="1">
        <p:scale>
          <a:sx n="92" d="100"/>
          <a:sy n="92" d="100"/>
        </p:scale>
        <p:origin x="33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D32234-D4B4-48E4-B150-329082711110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5AD5CFB4-AB74-4120-AB3D-CD176E224DF3}">
      <dgm:prSet phldrT="[Text]"/>
      <dgm:spPr/>
      <dgm:t>
        <a:bodyPr/>
        <a:lstStyle/>
        <a:p>
          <a:r>
            <a:rPr lang="de-DE" dirty="0"/>
            <a:t>Bildung</a:t>
          </a:r>
        </a:p>
      </dgm:t>
    </dgm:pt>
    <dgm:pt modelId="{01E26EC6-6E51-42DB-BA69-9F3BFA1AB896}" type="parTrans" cxnId="{3E1A51CD-2D76-4C95-8DDC-DB9BD9DA4AEA}">
      <dgm:prSet/>
      <dgm:spPr/>
      <dgm:t>
        <a:bodyPr/>
        <a:lstStyle/>
        <a:p>
          <a:endParaRPr lang="de-DE"/>
        </a:p>
      </dgm:t>
    </dgm:pt>
    <dgm:pt modelId="{38A1E2FF-7740-46E3-B412-0DDCF9AEA7CB}" type="sibTrans" cxnId="{3E1A51CD-2D76-4C95-8DDC-DB9BD9DA4AEA}">
      <dgm:prSet/>
      <dgm:spPr/>
      <dgm:t>
        <a:bodyPr/>
        <a:lstStyle/>
        <a:p>
          <a:endParaRPr lang="de-DE"/>
        </a:p>
      </dgm:t>
    </dgm:pt>
    <dgm:pt modelId="{EED43171-54B2-4901-939A-F38F9CDA350B}">
      <dgm:prSet phldrT="[Text]"/>
      <dgm:spPr/>
      <dgm:t>
        <a:bodyPr/>
        <a:lstStyle/>
        <a:p>
          <a:r>
            <a:rPr lang="de-DE" dirty="0"/>
            <a:t>Freizeit</a:t>
          </a:r>
        </a:p>
      </dgm:t>
    </dgm:pt>
    <dgm:pt modelId="{6541DD16-4582-4DFA-8FB5-C04155DDC5DF}" type="parTrans" cxnId="{6395635F-08B0-4729-BCA9-A0162A8B26D7}">
      <dgm:prSet/>
      <dgm:spPr/>
      <dgm:t>
        <a:bodyPr/>
        <a:lstStyle/>
        <a:p>
          <a:endParaRPr lang="de-DE"/>
        </a:p>
      </dgm:t>
    </dgm:pt>
    <dgm:pt modelId="{490EC855-C299-4B2B-B1CF-87A3408F78A5}" type="sibTrans" cxnId="{6395635F-08B0-4729-BCA9-A0162A8B26D7}">
      <dgm:prSet/>
      <dgm:spPr/>
      <dgm:t>
        <a:bodyPr/>
        <a:lstStyle/>
        <a:p>
          <a:endParaRPr lang="de-DE"/>
        </a:p>
      </dgm:t>
    </dgm:pt>
    <dgm:pt modelId="{51D7A794-CD7E-4C4C-997B-7D271656A5A8}">
      <dgm:prSet phldrT="[Text]"/>
      <dgm:spPr/>
      <dgm:t>
        <a:bodyPr/>
        <a:lstStyle/>
        <a:p>
          <a:r>
            <a:rPr lang="de-DE" dirty="0"/>
            <a:t>Politik</a:t>
          </a:r>
        </a:p>
      </dgm:t>
    </dgm:pt>
    <dgm:pt modelId="{DEBB0364-B400-4036-AA93-E0DE1EB76BED}" type="parTrans" cxnId="{B687EDE6-735F-41D4-901A-A3956B40899F}">
      <dgm:prSet/>
      <dgm:spPr/>
      <dgm:t>
        <a:bodyPr/>
        <a:lstStyle/>
        <a:p>
          <a:endParaRPr lang="de-DE"/>
        </a:p>
      </dgm:t>
    </dgm:pt>
    <dgm:pt modelId="{C54737E7-D558-43E6-9DC9-54AD970FF71D}" type="sibTrans" cxnId="{B687EDE6-735F-41D4-901A-A3956B40899F}">
      <dgm:prSet/>
      <dgm:spPr/>
      <dgm:t>
        <a:bodyPr/>
        <a:lstStyle/>
        <a:p>
          <a:endParaRPr lang="de-DE"/>
        </a:p>
      </dgm:t>
    </dgm:pt>
    <dgm:pt modelId="{4D7E69DA-05E3-4CDD-BB8E-2D07A0CE0D44}">
      <dgm:prSet phldrT="[Text]"/>
      <dgm:spPr/>
      <dgm:t>
        <a:bodyPr/>
        <a:lstStyle/>
        <a:p>
          <a:r>
            <a:rPr lang="de-DE" dirty="0"/>
            <a:t>Kunst</a:t>
          </a:r>
        </a:p>
      </dgm:t>
    </dgm:pt>
    <dgm:pt modelId="{35204B8D-CFD6-4610-B3D8-E99E1AA81742}" type="parTrans" cxnId="{69A6121A-B622-4C74-BDFB-FC59E5F4A7DD}">
      <dgm:prSet/>
      <dgm:spPr/>
      <dgm:t>
        <a:bodyPr/>
        <a:lstStyle/>
        <a:p>
          <a:endParaRPr lang="de-DE"/>
        </a:p>
      </dgm:t>
    </dgm:pt>
    <dgm:pt modelId="{83FF2163-E854-4731-B7D9-6DBFD61D7554}" type="sibTrans" cxnId="{69A6121A-B622-4C74-BDFB-FC59E5F4A7DD}">
      <dgm:prSet/>
      <dgm:spPr/>
      <dgm:t>
        <a:bodyPr/>
        <a:lstStyle/>
        <a:p>
          <a:endParaRPr lang="de-DE"/>
        </a:p>
      </dgm:t>
    </dgm:pt>
    <dgm:pt modelId="{6DA05E7D-F1A1-4637-AA28-C0C4D2F3DDA1}">
      <dgm:prSet phldrT="[Text]"/>
      <dgm:spPr/>
      <dgm:t>
        <a:bodyPr/>
        <a:lstStyle/>
        <a:p>
          <a:r>
            <a:rPr lang="de-DE" dirty="0"/>
            <a:t>Sport</a:t>
          </a:r>
        </a:p>
      </dgm:t>
    </dgm:pt>
    <dgm:pt modelId="{20197ECE-43AD-45F3-A43B-3B0CE236546E}" type="parTrans" cxnId="{7CFB2BF8-0CE8-4EC8-8FF1-030CD7012E32}">
      <dgm:prSet/>
      <dgm:spPr/>
      <dgm:t>
        <a:bodyPr/>
        <a:lstStyle/>
        <a:p>
          <a:endParaRPr lang="de-DE"/>
        </a:p>
      </dgm:t>
    </dgm:pt>
    <dgm:pt modelId="{FB0C889F-01FC-4D8F-B4F5-4ACBBE83630E}" type="sibTrans" cxnId="{7CFB2BF8-0CE8-4EC8-8FF1-030CD7012E32}">
      <dgm:prSet/>
      <dgm:spPr/>
      <dgm:t>
        <a:bodyPr/>
        <a:lstStyle/>
        <a:p>
          <a:endParaRPr lang="de-DE"/>
        </a:p>
      </dgm:t>
    </dgm:pt>
    <dgm:pt modelId="{C17AE7BB-0D1B-45C3-83AF-419D77B87D8F}" type="pres">
      <dgm:prSet presAssocID="{ADD32234-D4B4-48E4-B150-329082711110}" presName="cycle" presStyleCnt="0">
        <dgm:presLayoutVars>
          <dgm:dir/>
          <dgm:resizeHandles val="exact"/>
        </dgm:presLayoutVars>
      </dgm:prSet>
      <dgm:spPr/>
    </dgm:pt>
    <dgm:pt modelId="{D94D30F1-46C1-4362-8BE4-B619B59032DC}" type="pres">
      <dgm:prSet presAssocID="{5AD5CFB4-AB74-4120-AB3D-CD176E224DF3}" presName="node" presStyleLbl="node1" presStyleIdx="0" presStyleCnt="5">
        <dgm:presLayoutVars>
          <dgm:bulletEnabled val="1"/>
        </dgm:presLayoutVars>
      </dgm:prSet>
      <dgm:spPr/>
    </dgm:pt>
    <dgm:pt modelId="{B8BFF74D-8530-4BC5-8BB2-CD54C9C8972E}" type="pres">
      <dgm:prSet presAssocID="{5AD5CFB4-AB74-4120-AB3D-CD176E224DF3}" presName="spNode" presStyleCnt="0"/>
      <dgm:spPr/>
    </dgm:pt>
    <dgm:pt modelId="{EBCB7AD0-8089-4F04-B7C2-E4F9F6D759FB}" type="pres">
      <dgm:prSet presAssocID="{38A1E2FF-7740-46E3-B412-0DDCF9AEA7CB}" presName="sibTrans" presStyleLbl="sibTrans1D1" presStyleIdx="0" presStyleCnt="5"/>
      <dgm:spPr/>
    </dgm:pt>
    <dgm:pt modelId="{3D992774-24F3-4EEC-9EDA-70F376DEDE8E}" type="pres">
      <dgm:prSet presAssocID="{EED43171-54B2-4901-939A-F38F9CDA350B}" presName="node" presStyleLbl="node1" presStyleIdx="1" presStyleCnt="5">
        <dgm:presLayoutVars>
          <dgm:bulletEnabled val="1"/>
        </dgm:presLayoutVars>
      </dgm:prSet>
      <dgm:spPr/>
    </dgm:pt>
    <dgm:pt modelId="{D85B79CA-2256-4518-BED5-FBF0FB8759E1}" type="pres">
      <dgm:prSet presAssocID="{EED43171-54B2-4901-939A-F38F9CDA350B}" presName="spNode" presStyleCnt="0"/>
      <dgm:spPr/>
    </dgm:pt>
    <dgm:pt modelId="{56BF86C0-52F5-41DC-9CF7-E34863DCB185}" type="pres">
      <dgm:prSet presAssocID="{490EC855-C299-4B2B-B1CF-87A3408F78A5}" presName="sibTrans" presStyleLbl="sibTrans1D1" presStyleIdx="1" presStyleCnt="5"/>
      <dgm:spPr/>
    </dgm:pt>
    <dgm:pt modelId="{6C6EBB45-E7F7-4028-9A4B-66E0EA69FF7E}" type="pres">
      <dgm:prSet presAssocID="{51D7A794-CD7E-4C4C-997B-7D271656A5A8}" presName="node" presStyleLbl="node1" presStyleIdx="2" presStyleCnt="5">
        <dgm:presLayoutVars>
          <dgm:bulletEnabled val="1"/>
        </dgm:presLayoutVars>
      </dgm:prSet>
      <dgm:spPr/>
    </dgm:pt>
    <dgm:pt modelId="{8BA2C668-7FB0-4214-9E4B-529753BCEBE0}" type="pres">
      <dgm:prSet presAssocID="{51D7A794-CD7E-4C4C-997B-7D271656A5A8}" presName="spNode" presStyleCnt="0"/>
      <dgm:spPr/>
    </dgm:pt>
    <dgm:pt modelId="{E39A25A0-96DC-4D74-A756-4A319FB759A2}" type="pres">
      <dgm:prSet presAssocID="{C54737E7-D558-43E6-9DC9-54AD970FF71D}" presName="sibTrans" presStyleLbl="sibTrans1D1" presStyleIdx="2" presStyleCnt="5"/>
      <dgm:spPr/>
    </dgm:pt>
    <dgm:pt modelId="{23089E9E-C1B6-4958-BB79-352FC59901D1}" type="pres">
      <dgm:prSet presAssocID="{4D7E69DA-05E3-4CDD-BB8E-2D07A0CE0D44}" presName="node" presStyleLbl="node1" presStyleIdx="3" presStyleCnt="5">
        <dgm:presLayoutVars>
          <dgm:bulletEnabled val="1"/>
        </dgm:presLayoutVars>
      </dgm:prSet>
      <dgm:spPr/>
    </dgm:pt>
    <dgm:pt modelId="{E2F88639-4B18-43D7-A4F6-43FFA1D00ACA}" type="pres">
      <dgm:prSet presAssocID="{4D7E69DA-05E3-4CDD-BB8E-2D07A0CE0D44}" presName="spNode" presStyleCnt="0"/>
      <dgm:spPr/>
    </dgm:pt>
    <dgm:pt modelId="{D06412E5-EDBC-478D-BF75-4EBA0ACB4F79}" type="pres">
      <dgm:prSet presAssocID="{83FF2163-E854-4731-B7D9-6DBFD61D7554}" presName="sibTrans" presStyleLbl="sibTrans1D1" presStyleIdx="3" presStyleCnt="5"/>
      <dgm:spPr/>
    </dgm:pt>
    <dgm:pt modelId="{23463898-3D92-43A0-A52A-7BDE0F7F0F19}" type="pres">
      <dgm:prSet presAssocID="{6DA05E7D-F1A1-4637-AA28-C0C4D2F3DDA1}" presName="node" presStyleLbl="node1" presStyleIdx="4" presStyleCnt="5">
        <dgm:presLayoutVars>
          <dgm:bulletEnabled val="1"/>
        </dgm:presLayoutVars>
      </dgm:prSet>
      <dgm:spPr/>
    </dgm:pt>
    <dgm:pt modelId="{CA9D2180-F73D-4A43-A10D-2023157724E7}" type="pres">
      <dgm:prSet presAssocID="{6DA05E7D-F1A1-4637-AA28-C0C4D2F3DDA1}" presName="spNode" presStyleCnt="0"/>
      <dgm:spPr/>
    </dgm:pt>
    <dgm:pt modelId="{2742F2E1-51BD-401C-8E3C-B4D362A56EC8}" type="pres">
      <dgm:prSet presAssocID="{FB0C889F-01FC-4D8F-B4F5-4ACBBE83630E}" presName="sibTrans" presStyleLbl="sibTrans1D1" presStyleIdx="4" presStyleCnt="5"/>
      <dgm:spPr/>
    </dgm:pt>
  </dgm:ptLst>
  <dgm:cxnLst>
    <dgm:cxn modelId="{3FA41F09-6A20-470F-A95C-41D2DE0506F4}" type="presOf" srcId="{38A1E2FF-7740-46E3-B412-0DDCF9AEA7CB}" destId="{EBCB7AD0-8089-4F04-B7C2-E4F9F6D759FB}" srcOrd="0" destOrd="0" presId="urn:microsoft.com/office/officeart/2005/8/layout/cycle6"/>
    <dgm:cxn modelId="{69A6121A-B622-4C74-BDFB-FC59E5F4A7DD}" srcId="{ADD32234-D4B4-48E4-B150-329082711110}" destId="{4D7E69DA-05E3-4CDD-BB8E-2D07A0CE0D44}" srcOrd="3" destOrd="0" parTransId="{35204B8D-CFD6-4610-B3D8-E99E1AA81742}" sibTransId="{83FF2163-E854-4731-B7D9-6DBFD61D7554}"/>
    <dgm:cxn modelId="{4F3C0423-087C-4C23-BC5B-422083CDBFD1}" type="presOf" srcId="{EED43171-54B2-4901-939A-F38F9CDA350B}" destId="{3D992774-24F3-4EEC-9EDA-70F376DEDE8E}" srcOrd="0" destOrd="0" presId="urn:microsoft.com/office/officeart/2005/8/layout/cycle6"/>
    <dgm:cxn modelId="{7565E424-5D3B-468B-B576-690F72D4666F}" type="presOf" srcId="{FB0C889F-01FC-4D8F-B4F5-4ACBBE83630E}" destId="{2742F2E1-51BD-401C-8E3C-B4D362A56EC8}" srcOrd="0" destOrd="0" presId="urn:microsoft.com/office/officeart/2005/8/layout/cycle6"/>
    <dgm:cxn modelId="{D0D6D425-4928-4A89-9AFE-D2B920D5D396}" type="presOf" srcId="{5AD5CFB4-AB74-4120-AB3D-CD176E224DF3}" destId="{D94D30F1-46C1-4362-8BE4-B619B59032DC}" srcOrd="0" destOrd="0" presId="urn:microsoft.com/office/officeart/2005/8/layout/cycle6"/>
    <dgm:cxn modelId="{6395635F-08B0-4729-BCA9-A0162A8B26D7}" srcId="{ADD32234-D4B4-48E4-B150-329082711110}" destId="{EED43171-54B2-4901-939A-F38F9CDA350B}" srcOrd="1" destOrd="0" parTransId="{6541DD16-4582-4DFA-8FB5-C04155DDC5DF}" sibTransId="{490EC855-C299-4B2B-B1CF-87A3408F78A5}"/>
    <dgm:cxn modelId="{4B9E104B-A5E2-4D50-8F4D-CFDC30C45F65}" type="presOf" srcId="{490EC855-C299-4B2B-B1CF-87A3408F78A5}" destId="{56BF86C0-52F5-41DC-9CF7-E34863DCB185}" srcOrd="0" destOrd="0" presId="urn:microsoft.com/office/officeart/2005/8/layout/cycle6"/>
    <dgm:cxn modelId="{8D889182-D3CE-47FF-AB37-98B286830060}" type="presOf" srcId="{ADD32234-D4B4-48E4-B150-329082711110}" destId="{C17AE7BB-0D1B-45C3-83AF-419D77B87D8F}" srcOrd="0" destOrd="0" presId="urn:microsoft.com/office/officeart/2005/8/layout/cycle6"/>
    <dgm:cxn modelId="{BE9D4383-1350-46BE-86FB-A302B41D2F55}" type="presOf" srcId="{51D7A794-CD7E-4C4C-997B-7D271656A5A8}" destId="{6C6EBB45-E7F7-4028-9A4B-66E0EA69FF7E}" srcOrd="0" destOrd="0" presId="urn:microsoft.com/office/officeart/2005/8/layout/cycle6"/>
    <dgm:cxn modelId="{D2C0A9B2-4C55-47D1-A226-851773F71B5F}" type="presOf" srcId="{6DA05E7D-F1A1-4637-AA28-C0C4D2F3DDA1}" destId="{23463898-3D92-43A0-A52A-7BDE0F7F0F19}" srcOrd="0" destOrd="0" presId="urn:microsoft.com/office/officeart/2005/8/layout/cycle6"/>
    <dgm:cxn modelId="{CC8F02B5-5447-42B0-9F2F-72798B8751CC}" type="presOf" srcId="{4D7E69DA-05E3-4CDD-BB8E-2D07A0CE0D44}" destId="{23089E9E-C1B6-4958-BB79-352FC59901D1}" srcOrd="0" destOrd="0" presId="urn:microsoft.com/office/officeart/2005/8/layout/cycle6"/>
    <dgm:cxn modelId="{3E1A51CD-2D76-4C95-8DDC-DB9BD9DA4AEA}" srcId="{ADD32234-D4B4-48E4-B150-329082711110}" destId="{5AD5CFB4-AB74-4120-AB3D-CD176E224DF3}" srcOrd="0" destOrd="0" parTransId="{01E26EC6-6E51-42DB-BA69-9F3BFA1AB896}" sibTransId="{38A1E2FF-7740-46E3-B412-0DDCF9AEA7CB}"/>
    <dgm:cxn modelId="{AC1819E1-7D74-4F33-9E68-D8CCB19999D8}" type="presOf" srcId="{C54737E7-D558-43E6-9DC9-54AD970FF71D}" destId="{E39A25A0-96DC-4D74-A756-4A319FB759A2}" srcOrd="0" destOrd="0" presId="urn:microsoft.com/office/officeart/2005/8/layout/cycle6"/>
    <dgm:cxn modelId="{B687EDE6-735F-41D4-901A-A3956B40899F}" srcId="{ADD32234-D4B4-48E4-B150-329082711110}" destId="{51D7A794-CD7E-4C4C-997B-7D271656A5A8}" srcOrd="2" destOrd="0" parTransId="{DEBB0364-B400-4036-AA93-E0DE1EB76BED}" sibTransId="{C54737E7-D558-43E6-9DC9-54AD970FF71D}"/>
    <dgm:cxn modelId="{7CFB2BF8-0CE8-4EC8-8FF1-030CD7012E32}" srcId="{ADD32234-D4B4-48E4-B150-329082711110}" destId="{6DA05E7D-F1A1-4637-AA28-C0C4D2F3DDA1}" srcOrd="4" destOrd="0" parTransId="{20197ECE-43AD-45F3-A43B-3B0CE236546E}" sibTransId="{FB0C889F-01FC-4D8F-B4F5-4ACBBE83630E}"/>
    <dgm:cxn modelId="{CD3E78F8-0128-4169-B43A-DDBBB7C24E64}" type="presOf" srcId="{83FF2163-E854-4731-B7D9-6DBFD61D7554}" destId="{D06412E5-EDBC-478D-BF75-4EBA0ACB4F79}" srcOrd="0" destOrd="0" presId="urn:microsoft.com/office/officeart/2005/8/layout/cycle6"/>
    <dgm:cxn modelId="{CF86D2A5-A800-4D37-912F-95EAF5C5E0F0}" type="presParOf" srcId="{C17AE7BB-0D1B-45C3-83AF-419D77B87D8F}" destId="{D94D30F1-46C1-4362-8BE4-B619B59032DC}" srcOrd="0" destOrd="0" presId="urn:microsoft.com/office/officeart/2005/8/layout/cycle6"/>
    <dgm:cxn modelId="{A3CAFC80-6C3B-467C-B672-EF820E2B2415}" type="presParOf" srcId="{C17AE7BB-0D1B-45C3-83AF-419D77B87D8F}" destId="{B8BFF74D-8530-4BC5-8BB2-CD54C9C8972E}" srcOrd="1" destOrd="0" presId="urn:microsoft.com/office/officeart/2005/8/layout/cycle6"/>
    <dgm:cxn modelId="{66BBF785-42A9-4373-9840-0DBF1A1E66C6}" type="presParOf" srcId="{C17AE7BB-0D1B-45C3-83AF-419D77B87D8F}" destId="{EBCB7AD0-8089-4F04-B7C2-E4F9F6D759FB}" srcOrd="2" destOrd="0" presId="urn:microsoft.com/office/officeart/2005/8/layout/cycle6"/>
    <dgm:cxn modelId="{E81A5BBB-1E1D-4CF0-93B6-32EED337C867}" type="presParOf" srcId="{C17AE7BB-0D1B-45C3-83AF-419D77B87D8F}" destId="{3D992774-24F3-4EEC-9EDA-70F376DEDE8E}" srcOrd="3" destOrd="0" presId="urn:microsoft.com/office/officeart/2005/8/layout/cycle6"/>
    <dgm:cxn modelId="{46D4C2FB-B623-4153-A423-F53EBBB35181}" type="presParOf" srcId="{C17AE7BB-0D1B-45C3-83AF-419D77B87D8F}" destId="{D85B79CA-2256-4518-BED5-FBF0FB8759E1}" srcOrd="4" destOrd="0" presId="urn:microsoft.com/office/officeart/2005/8/layout/cycle6"/>
    <dgm:cxn modelId="{BF5375EC-C7F6-4676-BD33-03F8C2DE8561}" type="presParOf" srcId="{C17AE7BB-0D1B-45C3-83AF-419D77B87D8F}" destId="{56BF86C0-52F5-41DC-9CF7-E34863DCB185}" srcOrd="5" destOrd="0" presId="urn:microsoft.com/office/officeart/2005/8/layout/cycle6"/>
    <dgm:cxn modelId="{A56EE257-E8D3-4D9E-A9CF-9AED56B48AE9}" type="presParOf" srcId="{C17AE7BB-0D1B-45C3-83AF-419D77B87D8F}" destId="{6C6EBB45-E7F7-4028-9A4B-66E0EA69FF7E}" srcOrd="6" destOrd="0" presId="urn:microsoft.com/office/officeart/2005/8/layout/cycle6"/>
    <dgm:cxn modelId="{FEB586C1-178B-4E39-BAD7-65ACC7A8C96F}" type="presParOf" srcId="{C17AE7BB-0D1B-45C3-83AF-419D77B87D8F}" destId="{8BA2C668-7FB0-4214-9E4B-529753BCEBE0}" srcOrd="7" destOrd="0" presId="urn:microsoft.com/office/officeart/2005/8/layout/cycle6"/>
    <dgm:cxn modelId="{6C2A789E-5217-4F70-8ED2-140313DA6991}" type="presParOf" srcId="{C17AE7BB-0D1B-45C3-83AF-419D77B87D8F}" destId="{E39A25A0-96DC-4D74-A756-4A319FB759A2}" srcOrd="8" destOrd="0" presId="urn:microsoft.com/office/officeart/2005/8/layout/cycle6"/>
    <dgm:cxn modelId="{67650FAF-9F24-45B0-B44F-522F5DC7DCF0}" type="presParOf" srcId="{C17AE7BB-0D1B-45C3-83AF-419D77B87D8F}" destId="{23089E9E-C1B6-4958-BB79-352FC59901D1}" srcOrd="9" destOrd="0" presId="urn:microsoft.com/office/officeart/2005/8/layout/cycle6"/>
    <dgm:cxn modelId="{56AFD0DD-3482-4B94-BD1E-B14B473ACF02}" type="presParOf" srcId="{C17AE7BB-0D1B-45C3-83AF-419D77B87D8F}" destId="{E2F88639-4B18-43D7-A4F6-43FFA1D00ACA}" srcOrd="10" destOrd="0" presId="urn:microsoft.com/office/officeart/2005/8/layout/cycle6"/>
    <dgm:cxn modelId="{BD13EF64-0E56-4CCF-B8C0-F36CEFF790E0}" type="presParOf" srcId="{C17AE7BB-0D1B-45C3-83AF-419D77B87D8F}" destId="{D06412E5-EDBC-478D-BF75-4EBA0ACB4F79}" srcOrd="11" destOrd="0" presId="urn:microsoft.com/office/officeart/2005/8/layout/cycle6"/>
    <dgm:cxn modelId="{E75ACE6D-59BC-4621-A9A7-911040702F5C}" type="presParOf" srcId="{C17AE7BB-0D1B-45C3-83AF-419D77B87D8F}" destId="{23463898-3D92-43A0-A52A-7BDE0F7F0F19}" srcOrd="12" destOrd="0" presId="urn:microsoft.com/office/officeart/2005/8/layout/cycle6"/>
    <dgm:cxn modelId="{FF34C7FB-F497-4DF8-8748-18A72075FD17}" type="presParOf" srcId="{C17AE7BB-0D1B-45C3-83AF-419D77B87D8F}" destId="{CA9D2180-F73D-4A43-A10D-2023157724E7}" srcOrd="13" destOrd="0" presId="urn:microsoft.com/office/officeart/2005/8/layout/cycle6"/>
    <dgm:cxn modelId="{14E701E7-E04C-4684-9C76-CF6C709C5CC2}" type="presParOf" srcId="{C17AE7BB-0D1B-45C3-83AF-419D77B87D8F}" destId="{2742F2E1-51BD-401C-8E3C-B4D362A56EC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D30F1-46C1-4362-8BE4-B619B59032DC}">
      <dsp:nvSpPr>
        <dsp:cNvPr id="0" name=""/>
        <dsp:cNvSpPr/>
      </dsp:nvSpPr>
      <dsp:spPr>
        <a:xfrm>
          <a:off x="2740302" y="1853"/>
          <a:ext cx="1614388" cy="10493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Bildung</a:t>
          </a:r>
        </a:p>
      </dsp:txBody>
      <dsp:txXfrm>
        <a:off x="2791527" y="53078"/>
        <a:ext cx="1511938" cy="946902"/>
      </dsp:txXfrm>
    </dsp:sp>
    <dsp:sp modelId="{EBCB7AD0-8089-4F04-B7C2-E4F9F6D759FB}">
      <dsp:nvSpPr>
        <dsp:cNvPr id="0" name=""/>
        <dsp:cNvSpPr/>
      </dsp:nvSpPr>
      <dsp:spPr>
        <a:xfrm>
          <a:off x="1452713" y="526529"/>
          <a:ext cx="4189566" cy="4189566"/>
        </a:xfrm>
        <a:custGeom>
          <a:avLst/>
          <a:gdLst/>
          <a:ahLst/>
          <a:cxnLst/>
          <a:rect l="0" t="0" r="0" b="0"/>
          <a:pathLst>
            <a:path>
              <a:moveTo>
                <a:pt x="2913045" y="166425"/>
              </a:moveTo>
              <a:arcTo wR="2094783" hR="2094783" stAng="17579583" swAng="1959497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92774-24F3-4EEC-9EDA-70F376DEDE8E}">
      <dsp:nvSpPr>
        <dsp:cNvPr id="0" name=""/>
        <dsp:cNvSpPr/>
      </dsp:nvSpPr>
      <dsp:spPr>
        <a:xfrm>
          <a:off x="4732559" y="1449313"/>
          <a:ext cx="1614388" cy="104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Freizeit</a:t>
          </a:r>
        </a:p>
      </dsp:txBody>
      <dsp:txXfrm>
        <a:off x="4783784" y="1500538"/>
        <a:ext cx="1511938" cy="946902"/>
      </dsp:txXfrm>
    </dsp:sp>
    <dsp:sp modelId="{56BF86C0-52F5-41DC-9CF7-E34863DCB185}">
      <dsp:nvSpPr>
        <dsp:cNvPr id="0" name=""/>
        <dsp:cNvSpPr/>
      </dsp:nvSpPr>
      <dsp:spPr>
        <a:xfrm>
          <a:off x="1452713" y="526529"/>
          <a:ext cx="4189566" cy="4189566"/>
        </a:xfrm>
        <a:custGeom>
          <a:avLst/>
          <a:gdLst/>
          <a:ahLst/>
          <a:cxnLst/>
          <a:rect l="0" t="0" r="0" b="0"/>
          <a:pathLst>
            <a:path>
              <a:moveTo>
                <a:pt x="4186714" y="1985516"/>
              </a:moveTo>
              <a:arcTo wR="2094783" hR="2094783" stAng="21420602" swAng="2194735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EBB45-E7F7-4028-9A4B-66E0EA69FF7E}">
      <dsp:nvSpPr>
        <dsp:cNvPr id="0" name=""/>
        <dsp:cNvSpPr/>
      </dsp:nvSpPr>
      <dsp:spPr>
        <a:xfrm>
          <a:off x="3971585" y="3791351"/>
          <a:ext cx="1614388" cy="10493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Politik</a:t>
          </a:r>
        </a:p>
      </dsp:txBody>
      <dsp:txXfrm>
        <a:off x="4022810" y="3842576"/>
        <a:ext cx="1511938" cy="946902"/>
      </dsp:txXfrm>
    </dsp:sp>
    <dsp:sp modelId="{E39A25A0-96DC-4D74-A756-4A319FB759A2}">
      <dsp:nvSpPr>
        <dsp:cNvPr id="0" name=""/>
        <dsp:cNvSpPr/>
      </dsp:nvSpPr>
      <dsp:spPr>
        <a:xfrm>
          <a:off x="1452713" y="526529"/>
          <a:ext cx="4189566" cy="4189566"/>
        </a:xfrm>
        <a:custGeom>
          <a:avLst/>
          <a:gdLst/>
          <a:ahLst/>
          <a:cxnLst/>
          <a:rect l="0" t="0" r="0" b="0"/>
          <a:pathLst>
            <a:path>
              <a:moveTo>
                <a:pt x="2510561" y="4147888"/>
              </a:moveTo>
              <a:arcTo wR="2094783" hR="2094783" stAng="4713104" swAng="1373792"/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89E9E-C1B6-4958-BB79-352FC59901D1}">
      <dsp:nvSpPr>
        <dsp:cNvPr id="0" name=""/>
        <dsp:cNvSpPr/>
      </dsp:nvSpPr>
      <dsp:spPr>
        <a:xfrm>
          <a:off x="1509020" y="3791351"/>
          <a:ext cx="1614388" cy="10493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Kunst</a:t>
          </a:r>
        </a:p>
      </dsp:txBody>
      <dsp:txXfrm>
        <a:off x="1560245" y="3842576"/>
        <a:ext cx="1511938" cy="946902"/>
      </dsp:txXfrm>
    </dsp:sp>
    <dsp:sp modelId="{D06412E5-EDBC-478D-BF75-4EBA0ACB4F79}">
      <dsp:nvSpPr>
        <dsp:cNvPr id="0" name=""/>
        <dsp:cNvSpPr/>
      </dsp:nvSpPr>
      <dsp:spPr>
        <a:xfrm>
          <a:off x="1452713" y="526529"/>
          <a:ext cx="4189566" cy="4189566"/>
        </a:xfrm>
        <a:custGeom>
          <a:avLst/>
          <a:gdLst/>
          <a:ahLst/>
          <a:cxnLst/>
          <a:rect l="0" t="0" r="0" b="0"/>
          <a:pathLst>
            <a:path>
              <a:moveTo>
                <a:pt x="349770" y="3253681"/>
              </a:moveTo>
              <a:arcTo wR="2094783" hR="2094783" stAng="8784663" swAng="2194735"/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63898-3D92-43A0-A52A-7BDE0F7F0F19}">
      <dsp:nvSpPr>
        <dsp:cNvPr id="0" name=""/>
        <dsp:cNvSpPr/>
      </dsp:nvSpPr>
      <dsp:spPr>
        <a:xfrm>
          <a:off x="748045" y="1449313"/>
          <a:ext cx="1614388" cy="10493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Sport</a:t>
          </a:r>
        </a:p>
      </dsp:txBody>
      <dsp:txXfrm>
        <a:off x="799270" y="1500538"/>
        <a:ext cx="1511938" cy="946902"/>
      </dsp:txXfrm>
    </dsp:sp>
    <dsp:sp modelId="{2742F2E1-51BD-401C-8E3C-B4D362A56EC8}">
      <dsp:nvSpPr>
        <dsp:cNvPr id="0" name=""/>
        <dsp:cNvSpPr/>
      </dsp:nvSpPr>
      <dsp:spPr>
        <a:xfrm>
          <a:off x="1452713" y="526529"/>
          <a:ext cx="4189566" cy="4189566"/>
        </a:xfrm>
        <a:custGeom>
          <a:avLst/>
          <a:gdLst/>
          <a:ahLst/>
          <a:cxnLst/>
          <a:rect l="0" t="0" r="0" b="0"/>
          <a:pathLst>
            <a:path>
              <a:moveTo>
                <a:pt x="365289" y="912848"/>
              </a:moveTo>
              <a:arcTo wR="2094783" hR="2094783" stAng="12860920" swAng="1959497"/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A6AC-CE5F-4202-8098-14AE4F42172A}" type="datetimeFigureOut">
              <a:rPr lang="de-DE" smtClean="0"/>
              <a:t>07.10.2024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B0EA8-DE33-4F32-967B-5523A660A1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75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B0EA8-DE33-4F32-967B-5523A660A1F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46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B0EA8-DE33-4F32-967B-5523A660A1F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8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45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88984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798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9967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05820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3290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1185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5216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5844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42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4296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6197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570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439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5652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0703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29.06.2022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2AF598-623B-431D-8BEE-8D76D401FA1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2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ransition spd="slow">
    <p:push dir="u"/>
  </p:transition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gefluechtete.netz.cottbus@gmail.com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://www.facebook.com/GNCottbu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46721" y="1658473"/>
            <a:ext cx="9127315" cy="1899374"/>
          </a:xfrm>
        </p:spPr>
        <p:txBody>
          <a:bodyPr/>
          <a:lstStyle/>
          <a:p>
            <a:pPr algn="ctr"/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Geflüchteten Netzwerk</a:t>
            </a:r>
            <a:b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Cottbus e.V.</a:t>
            </a:r>
          </a:p>
        </p:txBody>
      </p:sp>
      <p:pic>
        <p:nvPicPr>
          <p:cNvPr id="1026" name="Picture 2" descr="Keine Fotobeschreibung verfügb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42" y="3557847"/>
            <a:ext cx="2462417" cy="24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3022" y="5303588"/>
            <a:ext cx="428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01.09.2024</a:t>
            </a:r>
          </a:p>
        </p:txBody>
      </p:sp>
    </p:spTree>
    <p:extLst>
      <p:ext uri="{BB962C8B-B14F-4D97-AF65-F5344CB8AC3E}">
        <p14:creationId xmlns:p14="http://schemas.microsoft.com/office/powerpoint/2010/main" val="19608000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C89B0-FA69-4E2F-83BD-4B4D5AAE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47" y="61126"/>
            <a:ext cx="8596668" cy="1320800"/>
          </a:xfrm>
        </p:spPr>
        <p:txBody>
          <a:bodyPr/>
          <a:lstStyle/>
          <a:p>
            <a:r>
              <a:rPr lang="de-DE" dirty="0"/>
              <a:t>Zuckerfest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0FBC684-2E2F-4DB6-93B3-BE36FC29A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/>
          <a:stretch/>
        </p:blipFill>
        <p:spPr>
          <a:xfrm>
            <a:off x="582847" y="721526"/>
            <a:ext cx="3082125" cy="2512872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ABBDD9A-572E-4FDD-8004-5BC2AD93FA4F}"/>
              </a:ext>
            </a:extLst>
          </p:cNvPr>
          <p:cNvSpPr/>
          <p:nvPr/>
        </p:nvSpPr>
        <p:spPr>
          <a:xfrm>
            <a:off x="582847" y="3876920"/>
            <a:ext cx="299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</a:rPr>
              <a:t>Sandow Festival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F6EB2E-0C0D-4F37-AFC9-DE683965A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4725931"/>
            <a:ext cx="2706305" cy="180169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450EFB8-928F-4441-851A-46358CBECEE0}"/>
              </a:ext>
            </a:extLst>
          </p:cNvPr>
          <p:cNvSpPr/>
          <p:nvPr/>
        </p:nvSpPr>
        <p:spPr>
          <a:xfrm>
            <a:off x="6878832" y="532537"/>
            <a:ext cx="2707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>
                <a:solidFill>
                  <a:srgbClr val="00B050"/>
                </a:solidFill>
              </a:rPr>
              <a:t>Nowroz</a:t>
            </a:r>
            <a:r>
              <a:rPr lang="de-DE" sz="2400" dirty="0">
                <a:solidFill>
                  <a:srgbClr val="00B050"/>
                </a:solidFill>
              </a:rPr>
              <a:t> Fest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AE1D58-0B13-4F07-BD48-3D17B4827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48" y="1371393"/>
            <a:ext cx="2976909" cy="18630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E220A3F-2EDF-451B-9594-5CCEAE4F3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70" y="2989809"/>
            <a:ext cx="2607426" cy="19555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6B63829-432C-410E-B970-771457B5C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08" y="587530"/>
            <a:ext cx="2473151" cy="2107017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AD09705-727B-4FC1-97EF-01FA35098ABB}"/>
              </a:ext>
            </a:extLst>
          </p:cNvPr>
          <p:cNvSpPr/>
          <p:nvPr/>
        </p:nvSpPr>
        <p:spPr>
          <a:xfrm>
            <a:off x="7422303" y="4202711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</a:rPr>
              <a:t>Stadtfest </a:t>
            </a:r>
          </a:p>
        </p:txBody>
      </p:sp>
    </p:spTree>
    <p:extLst>
      <p:ext uri="{BB962C8B-B14F-4D97-AF65-F5344CB8AC3E}">
        <p14:creationId xmlns:p14="http://schemas.microsoft.com/office/powerpoint/2010/main" val="31936465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659" y="603547"/>
            <a:ext cx="9404723" cy="1400530"/>
          </a:xfrm>
        </p:spPr>
        <p:txBody>
          <a:bodyPr/>
          <a:lstStyle/>
          <a:p>
            <a:r>
              <a:rPr lang="de-DE" dirty="0"/>
              <a:t>Fit für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2588" y="1768407"/>
            <a:ext cx="10897385" cy="4395151"/>
          </a:xfrm>
        </p:spPr>
        <p:txBody>
          <a:bodyPr/>
          <a:lstStyle/>
          <a:p>
            <a:r>
              <a:rPr lang="de-DE" dirty="0">
                <a:latin typeface="+mn-lt"/>
              </a:rPr>
              <a:t>Ziel: den Schülern und Eltern das Bildungssystem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in DE und insbesondere in Bundesland Brandenburg näher zu bringen.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0C893C5-C3AF-4283-92ED-18BC49D4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Flucht und Migration - Selbstorganisation - 29.06.2022</a:t>
            </a:r>
            <a:endParaRPr lang="en-US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733814"/>
            <a:ext cx="4692535" cy="35204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2" y="2733814"/>
            <a:ext cx="4713111" cy="35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485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Erzählcafés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804" y="1432874"/>
            <a:ext cx="11406433" cy="5184742"/>
          </a:xfrm>
        </p:spPr>
        <p:txBody>
          <a:bodyPr/>
          <a:lstStyle/>
          <a:p>
            <a:r>
              <a:rPr lang="de-DE" dirty="0">
                <a:latin typeface="+mn-lt"/>
                <a:ea typeface="Calibri" panose="020F0502020204030204" pitchFamily="34" charset="0"/>
              </a:rPr>
              <a:t>In CB mehrere Erzählcafés</a:t>
            </a:r>
            <a:r>
              <a:rPr lang="de-DE" sz="2800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dirty="0">
                <a:latin typeface="+mn-lt"/>
                <a:ea typeface="Calibri" panose="020F0502020204030204" pitchFamily="34" charset="0"/>
              </a:rPr>
              <a:t>in Zusammenarbeit mit dem Zentrum für Integrationsstudien der TU Dresden organisieren.</a:t>
            </a:r>
            <a:endParaRPr lang="en-US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" y="2341862"/>
            <a:ext cx="3846136" cy="18197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88" y="2341862"/>
            <a:ext cx="3701029" cy="27757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73" y="4243737"/>
            <a:ext cx="4462583" cy="25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29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Politik vor </a:t>
            </a:r>
            <a:r>
              <a:rPr lang="en-US" dirty="0"/>
              <a:t>Ort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926" y="1414021"/>
            <a:ext cx="11104775" cy="5090473"/>
          </a:xfrm>
        </p:spPr>
        <p:txBody>
          <a:bodyPr/>
          <a:lstStyle/>
          <a:p>
            <a:r>
              <a:rPr lang="de-DE" dirty="0">
                <a:latin typeface="+mn-lt"/>
                <a:ea typeface="Calibri" panose="020F0502020204030204" pitchFamily="34" charset="0"/>
              </a:rPr>
              <a:t>Ziel der Aktivität ist es, Geflüchtete durch partizipative Bildungsarbeit zu ermutigen</a:t>
            </a:r>
            <a:br>
              <a:rPr lang="de-DE" dirty="0">
                <a:latin typeface="+mn-lt"/>
                <a:ea typeface="Calibri" panose="020F0502020204030204" pitchFamily="34" charset="0"/>
              </a:rPr>
            </a:br>
            <a:r>
              <a:rPr lang="de-DE" dirty="0">
                <a:latin typeface="+mn-lt"/>
                <a:ea typeface="Calibri" panose="020F0502020204030204" pitchFamily="34" charset="0"/>
              </a:rPr>
              <a:t>,sich selbst in das (kommunal) politische Leben in Cottbus und in Deutschland einzubringen.</a:t>
            </a:r>
            <a:r>
              <a:rPr lang="de-DE" sz="2800" dirty="0">
                <a:latin typeface="+mn-lt"/>
                <a:ea typeface="Calibri" panose="020F0502020204030204" pitchFamily="34" charset="0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41" y="2294981"/>
            <a:ext cx="2422414" cy="25105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35" y="4611772"/>
            <a:ext cx="2744007" cy="205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4981"/>
            <a:ext cx="2583292" cy="19374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5C21D1-EE2A-429F-8ED4-FD79805A0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4219410"/>
            <a:ext cx="2370340" cy="26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0164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Demos &amp; Kundgebungen</a:t>
            </a:r>
            <a:br>
              <a:rPr lang="de-DE" dirty="0"/>
            </a:b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32D75FD-BC57-46A4-A789-96B052532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64" y="1782799"/>
            <a:ext cx="2762072" cy="2071554"/>
          </a:xfrm>
        </p:spPr>
      </p:pic>
      <p:pic>
        <p:nvPicPr>
          <p:cNvPr id="1030" name="Picture 6" descr="Am Samstagvormittag hatte die Initiative &amp;quot;Gewaltfrei und ohne Hass in Cottbus leben&amp;quot; Flüchtlinge und Lausitzer aufgerufen, auf dem Altmarkt gemeinsam für ein gewaltfreies Zusammenleben in der Stadt zu werben. Die Demonstration unter dem Motto &amp;quot;Leben ohne Hass – gemeinsam gegen die Angst führte vom Altmarkt zur Stadthalle und zum Carl-Blechen-Carré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6" y="1667343"/>
            <a:ext cx="3679981" cy="20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2D6836-70DD-4D51-912F-8B25DB170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4" y="4057191"/>
            <a:ext cx="3197026" cy="17813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647274-69D6-4B5C-B51C-123CBBAF08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47" y="4019204"/>
            <a:ext cx="2229196" cy="22291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1E81AF2-EAC4-4332-9FC6-941D500235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05" y="4019204"/>
            <a:ext cx="2762072" cy="27646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08C215D-8540-4D7D-8539-3CC25164D1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87" y="892970"/>
            <a:ext cx="2211703" cy="27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524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378BEA7-ACDD-401D-8ED4-EAD814238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Dolmetscher Pool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Meldungssystem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Muttersprachler Unterricht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 Lehrer*innen Programm</a:t>
            </a:r>
            <a:endParaRPr lang="ar-SA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Nähen für Frauen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Sport für Frauen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MO Brandenburg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60351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Workshops &amp; Veranstaltungen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Wie engagiere ich mich?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Bildungssystem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Ausbildungssystem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Verbraucherschutz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Diskriminierung und Rassismus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Die Stimmung in Cottbus (Flüchtlingsrats Campus bei Berlin)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latin typeface="+mn-lt"/>
              </a:rPr>
              <a:t>Empowerment im Rahmen von „Selbstorganisation“: bei einer Fachtagung an der BTU zur Arbeit des Netzwerks.</a:t>
            </a:r>
          </a:p>
        </p:txBody>
      </p:sp>
    </p:spTree>
    <p:extLst>
      <p:ext uri="{BB962C8B-B14F-4D97-AF65-F5344CB8AC3E}">
        <p14:creationId xmlns:p14="http://schemas.microsoft.com/office/powerpoint/2010/main" val="279507009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Vereinsauszeichnungen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12. Brandenburger Integrationspreis im Feb 2020</a:t>
            </a:r>
          </a:p>
          <a:p>
            <a:pPr marL="0" indent="0">
              <a:buNone/>
            </a:pPr>
            <a:r>
              <a:rPr lang="de-DE" dirty="0"/>
              <a:t>Verleihung im Stadthaus Cottbus.</a:t>
            </a:r>
          </a:p>
          <a:p>
            <a:r>
              <a:rPr lang="de-DE" dirty="0"/>
              <a:t>Wettbewerb Kommune bewegt 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CB gewinnt das erste mal als Newcomer Sep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Beste Kooperation zwischen Kommune und 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Post Migrantischer Jugendpreis 2022</a:t>
            </a:r>
          </a:p>
          <a:p>
            <a:endParaRPr lang="de-DE" dirty="0">
              <a:latin typeface="+mn-lt"/>
            </a:endParaRPr>
          </a:p>
          <a:p>
            <a:endParaRPr lang="de-DE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451" y="358373"/>
            <a:ext cx="3333403" cy="28414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07C031-64E4-4C9A-877C-46BEB2641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55" y="3733873"/>
            <a:ext cx="2194049" cy="28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159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D3B77-9714-4E08-BD68-F3C584E7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aktuelle Stand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FECADF-8AF8-4B0E-9966-AC8C5EC57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Büros seit Jan 2020.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Vertretung im Migrationsbeirat der Stadt Cottbus.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Großes Netzwerk in BB und auch länderübergreifend.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Praktika anbieten.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Einstellung der ersten Mitarbeiterin des Vereins aus eignen Mitteln.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Finanzielle Herausforderungen wachsen.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4307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6A102-2C4B-42B9-911E-9A3F1172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Themen und Probleme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2B2AB0-D245-4190-ABA8-E220C57C3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7607"/>
            <a:ext cx="8596668" cy="50042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Sprachkurse und berufliche Qualifikationen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 Zugang zu Bildung und Ausbildung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Berufliche Anerkennungsverfahren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Medizinischer Versorgung für Geflüchtete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Spezielle Programme zur psychologischen Unterstützung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Bezahlkarte für Flüchtlinge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Maßnahmen gegen Diskriminierung und Vorurteile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Politische Teilhabe von Migranten und Geflüchteten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Erleichterungen zum Zugang der finanzielle </a:t>
            </a:r>
            <a:r>
              <a:rPr lang="de-DE" dirty="0" err="1"/>
              <a:t>Untersteützung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14588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Entstehung des Netzwerks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Gründe?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de-DE" b="1" dirty="0"/>
              <a:t>Bedarf an Multiplikatoren*innen.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de-DE" b="1" dirty="0"/>
              <a:t>Stimme der Geflüchtete Vertretung.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de-DE" b="1" dirty="0"/>
              <a:t>Perspektive der Geflüchteten zeigen und verbessern.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de-DE" b="1" dirty="0"/>
              <a:t>Ende 2016, Nov 2018 Verein Registrierung. </a:t>
            </a:r>
          </a:p>
          <a:p>
            <a:pPr lvl="1">
              <a:lnSpc>
                <a:spcPct val="200000"/>
              </a:lnSpc>
            </a:pPr>
            <a:endParaRPr lang="de-DE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83148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Machen Sie mit!</a:t>
            </a:r>
          </a:p>
        </p:txBody>
      </p:sp>
      <p:pic>
        <p:nvPicPr>
          <p:cNvPr id="2050" name="Picture 2" descr="Ehrenamt: Tätigkeiten, Vorteile, Aufwandsentschädigu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29" y="1778022"/>
            <a:ext cx="5848270" cy="389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39366" y="2017336"/>
            <a:ext cx="629710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Geflüchteten Netzwerk Cottbus e.V.</a:t>
            </a:r>
          </a:p>
          <a:p>
            <a:r>
              <a:rPr lang="de-DE" sz="2000" dirty="0"/>
              <a:t>Güterzufuhrstr, 8 03046 Cottbus </a:t>
            </a:r>
          </a:p>
          <a:p>
            <a:endParaRPr lang="de-DE" sz="2000" dirty="0"/>
          </a:p>
          <a:p>
            <a:r>
              <a:rPr lang="de-DE" sz="2000" dirty="0"/>
              <a:t>E-Mail: </a:t>
            </a:r>
            <a:r>
              <a:rPr lang="de-DE" sz="2000" dirty="0">
                <a:hlinkClick r:id="rId3"/>
              </a:rPr>
              <a:t>gefluechtete.netz.cottbus@gmail.com</a:t>
            </a:r>
            <a:endParaRPr lang="de-DE" sz="2000" dirty="0"/>
          </a:p>
          <a:p>
            <a:r>
              <a:rPr lang="de-DE" sz="2000" dirty="0"/>
              <a:t>Handynummer: 015751662231</a:t>
            </a:r>
          </a:p>
          <a:p>
            <a:endParaRPr lang="de-DE" sz="2000" dirty="0"/>
          </a:p>
          <a:p>
            <a:r>
              <a:rPr lang="de-DE" sz="2000" dirty="0"/>
              <a:t>Folgen Sie uns:</a:t>
            </a:r>
          </a:p>
          <a:p>
            <a:r>
              <a:rPr lang="de-DE" sz="2000" dirty="0"/>
              <a:t>Facebook </a:t>
            </a:r>
            <a:r>
              <a:rPr lang="de-DE" sz="2000" dirty="0">
                <a:hlinkClick r:id="rId4"/>
              </a:rPr>
              <a:t>www.facebook.com/GNCottbus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Instagram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2" y="4847229"/>
            <a:ext cx="1687398" cy="19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09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75" y="1264206"/>
            <a:ext cx="7514361" cy="5061179"/>
          </a:xfrm>
        </p:spPr>
      </p:pic>
    </p:spTree>
    <p:extLst>
      <p:ext uri="{BB962C8B-B14F-4D97-AF65-F5344CB8AC3E}">
        <p14:creationId xmlns:p14="http://schemas.microsoft.com/office/powerpoint/2010/main" val="29383948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Ziele haben wir?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176182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Brücken Unterstützung 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Empowerment und Partizipation.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„Integration“ fördern.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dirty="0"/>
              <a:t>Um Anliegen der Geflüchtete kümmern.  </a:t>
            </a:r>
          </a:p>
        </p:txBody>
      </p:sp>
    </p:spTree>
    <p:extLst>
      <p:ext uri="{BB962C8B-B14F-4D97-AF65-F5344CB8AC3E}">
        <p14:creationId xmlns:p14="http://schemas.microsoft.com/office/powerpoint/2010/main" val="23618189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608854"/>
              </p:ext>
            </p:extLst>
          </p:nvPr>
        </p:nvGraphicFramePr>
        <p:xfrm>
          <a:off x="960040" y="1336724"/>
          <a:ext cx="7094994" cy="4911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6151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DC616-95DA-4AC3-9C00-8E2B375B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Info-Flyer</a:t>
            </a: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67C692B5-F757-49D4-9D10-1B85E8466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84" y="1690688"/>
            <a:ext cx="5301514" cy="3460148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BF6590B-4587-40A3-B6AB-E9641735E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5" y="1690688"/>
            <a:ext cx="5301514" cy="34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599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Kunstprojekte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340" y="2364398"/>
            <a:ext cx="3966662" cy="29749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10" y="2364398"/>
            <a:ext cx="4127842" cy="41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70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Nachhilfe Projekt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6111" y="1440176"/>
            <a:ext cx="11033699" cy="5149160"/>
          </a:xfrm>
        </p:spPr>
        <p:txBody>
          <a:bodyPr/>
          <a:lstStyle/>
          <a:p>
            <a:r>
              <a:rPr lang="de-DE" dirty="0">
                <a:latin typeface="+mn-lt"/>
                <a:ea typeface="Calibri" panose="020F0502020204030204" pitchFamily="34" charset="0"/>
              </a:rPr>
              <a:t>Ziel: </a:t>
            </a:r>
            <a:br>
              <a:rPr lang="de-DE" dirty="0">
                <a:ea typeface="Calibri" panose="020F0502020204030204" pitchFamily="34" charset="0"/>
              </a:rPr>
            </a:br>
            <a:r>
              <a:rPr lang="de-DE" dirty="0">
                <a:ea typeface="Calibri" panose="020F0502020204030204" pitchFamily="34" charset="0"/>
              </a:rPr>
              <a:t>G</a:t>
            </a:r>
            <a:r>
              <a:rPr lang="de-DE" dirty="0">
                <a:latin typeface="+mn-lt"/>
                <a:ea typeface="Calibri" panose="020F0502020204030204" pitchFamily="34" charset="0"/>
              </a:rPr>
              <a:t>eflüchteten Schüler*innen auf ihrem schulischen Weg zu begleiten und zu unterstützen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44" y="3131813"/>
            <a:ext cx="4279630" cy="320972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602" y="3124528"/>
            <a:ext cx="3570140" cy="267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10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Ausflüge für </a:t>
            </a:r>
            <a:r>
              <a:rPr lang="en-US" dirty="0"/>
              <a:t>Frauen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763" y="1749178"/>
            <a:ext cx="2591534" cy="46071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F7130B-D90C-48DA-8062-A9CA22837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41" y="1749178"/>
            <a:ext cx="3804458" cy="28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040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Familienfeste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20" y="1967972"/>
            <a:ext cx="2761335" cy="41957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02" y="1930400"/>
            <a:ext cx="2446336" cy="418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48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0</TotalTime>
  <Words>411</Words>
  <Application>Microsoft Office PowerPoint</Application>
  <PresentationFormat>Breitbild</PresentationFormat>
  <Paragraphs>91</Paragraphs>
  <Slides>21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Tahoma</vt:lpstr>
      <vt:lpstr>Trebuchet MS</vt:lpstr>
      <vt:lpstr>Wingdings 3</vt:lpstr>
      <vt:lpstr>Facette</vt:lpstr>
      <vt:lpstr>Geflüchteten Netzwerk Cottbus e.V.</vt:lpstr>
      <vt:lpstr>Entstehung des Netzwerks </vt:lpstr>
      <vt:lpstr>Welche Ziele haben wir?</vt:lpstr>
      <vt:lpstr>Arbeitskreis </vt:lpstr>
      <vt:lpstr>Info-Flyer </vt:lpstr>
      <vt:lpstr>Kunstprojekte</vt:lpstr>
      <vt:lpstr>Nachhilfe Projekt</vt:lpstr>
      <vt:lpstr>Ausflüge für Frauen</vt:lpstr>
      <vt:lpstr>Familienfeste</vt:lpstr>
      <vt:lpstr>Zuckerfest</vt:lpstr>
      <vt:lpstr>Fit für Schule</vt:lpstr>
      <vt:lpstr>Erzählcafés</vt:lpstr>
      <vt:lpstr>Politik vor Ort</vt:lpstr>
      <vt:lpstr>Demos &amp; Kundgebungen </vt:lpstr>
      <vt:lpstr>Projekte</vt:lpstr>
      <vt:lpstr>Workshops &amp; Veranstaltungen</vt:lpstr>
      <vt:lpstr>Vereinsauszeichnungen</vt:lpstr>
      <vt:lpstr>Der aktuelle Stand</vt:lpstr>
      <vt:lpstr>Themen und Probleme  </vt:lpstr>
      <vt:lpstr>Machen Sie mit!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Geflüchteten Netzwerk Cottbus e.V.</dc:title>
  <dc:creator>Enas Taktak</dc:creator>
  <cp:lastModifiedBy>Ali</cp:lastModifiedBy>
  <cp:revision>75</cp:revision>
  <dcterms:created xsi:type="dcterms:W3CDTF">2022-06-23T20:18:13Z</dcterms:created>
  <dcterms:modified xsi:type="dcterms:W3CDTF">2024-10-07T13:19:08Z</dcterms:modified>
</cp:coreProperties>
</file>