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61" r:id="rId3"/>
    <p:sldId id="258" r:id="rId4"/>
    <p:sldId id="259" r:id="rId5"/>
    <p:sldId id="260" r:id="rId6"/>
    <p:sldId id="262" r:id="rId7"/>
    <p:sldId id="263" r:id="rId8"/>
    <p:sldId id="257" r:id="rId9"/>
    <p:sldId id="264" r:id="rId10"/>
    <p:sldId id="266" r:id="rId11"/>
    <p:sldId id="278" r:id="rId12"/>
    <p:sldId id="267" r:id="rId13"/>
    <p:sldId id="275" r:id="rId14"/>
    <p:sldId id="27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96" d="100"/>
          <a:sy n="96" d="100"/>
        </p:scale>
        <p:origin x="8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de-DE"/>
              <a:t>Mastertitelformat bearbeiten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27DD68A0-A47C-4645-9410-46B584B940AC}" type="datetimeFigureOut">
              <a:rPr lang="de-DE" smtClean="0"/>
              <a:t>27.03.2024</a:t>
            </a:fld>
            <a:endParaRPr lang="de-DE"/>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de-DE"/>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FDC476EB-8A26-40D7-AE4E-70A27F523AF6}" type="slidenum">
              <a:rPr lang="de-DE" smtClean="0"/>
              <a:t>‹Nr.›</a:t>
            </a:fld>
            <a:endParaRPr lang="de-DE"/>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75715665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27DD68A0-A47C-4645-9410-46B584B940AC}" type="datetimeFigureOut">
              <a:rPr lang="de-DE" smtClean="0"/>
              <a:t>27.03.2024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DC476EB-8A26-40D7-AE4E-70A27F523AF6}" type="slidenum">
              <a:rPr lang="de-DE" smtClean="0"/>
              <a:t>‹Nr.›</a:t>
            </a:fld>
            <a:endParaRPr lang="de-DE"/>
          </a:p>
        </p:txBody>
      </p:sp>
    </p:spTree>
    <p:extLst>
      <p:ext uri="{BB962C8B-B14F-4D97-AF65-F5344CB8AC3E}">
        <p14:creationId xmlns:p14="http://schemas.microsoft.com/office/powerpoint/2010/main" val="1383564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27DD68A0-A47C-4645-9410-46B584B940AC}" type="datetimeFigureOut">
              <a:rPr lang="de-DE" smtClean="0"/>
              <a:t>27.03.2024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DC476EB-8A26-40D7-AE4E-70A27F523AF6}" type="slidenum">
              <a:rPr lang="de-DE" smtClean="0"/>
              <a:t>‹Nr.›</a:t>
            </a:fld>
            <a:endParaRPr lang="de-DE"/>
          </a:p>
        </p:txBody>
      </p:sp>
    </p:spTree>
    <p:extLst>
      <p:ext uri="{BB962C8B-B14F-4D97-AF65-F5344CB8AC3E}">
        <p14:creationId xmlns:p14="http://schemas.microsoft.com/office/powerpoint/2010/main" val="3944394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27DD68A0-A47C-4645-9410-46B584B940AC}" type="datetimeFigureOut">
              <a:rPr lang="de-DE" smtClean="0"/>
              <a:t>27.03.2024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DC476EB-8A26-40D7-AE4E-70A27F523AF6}" type="slidenum">
              <a:rPr lang="de-DE" smtClean="0"/>
              <a:t>‹Nr.›</a:t>
            </a:fld>
            <a:endParaRPr lang="de-DE"/>
          </a:p>
        </p:txBody>
      </p:sp>
    </p:spTree>
    <p:extLst>
      <p:ext uri="{BB962C8B-B14F-4D97-AF65-F5344CB8AC3E}">
        <p14:creationId xmlns:p14="http://schemas.microsoft.com/office/powerpoint/2010/main" val="634710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de-DE"/>
              <a:t>Mastertitelformat bearbeiten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27DD68A0-A47C-4645-9410-46B584B940AC}" type="datetimeFigureOut">
              <a:rPr lang="de-DE" smtClean="0"/>
              <a:t>27.03.2024</a:t>
            </a:fld>
            <a:endParaRPr lang="de-DE"/>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de-DE"/>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FDC476EB-8A26-40D7-AE4E-70A27F523AF6}" type="slidenum">
              <a:rPr lang="de-DE" smtClean="0"/>
              <a:t>‹Nr.›</a:t>
            </a:fld>
            <a:endParaRPr lang="de-DE"/>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424602824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de-DE"/>
              <a:t>Mastertitelformat bearbeiten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27DD68A0-A47C-4645-9410-46B584B940AC}" type="datetimeFigureOut">
              <a:rPr lang="de-DE" smtClean="0"/>
              <a:t>27.03.2024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FDC476EB-8A26-40D7-AE4E-70A27F523AF6}" type="slidenum">
              <a:rPr lang="de-DE" smtClean="0"/>
              <a:t>‹Nr.›</a:t>
            </a:fld>
            <a:endParaRPr lang="de-DE"/>
          </a:p>
        </p:txBody>
      </p:sp>
    </p:spTree>
    <p:extLst>
      <p:ext uri="{BB962C8B-B14F-4D97-AF65-F5344CB8AC3E}">
        <p14:creationId xmlns:p14="http://schemas.microsoft.com/office/powerpoint/2010/main" val="107264194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de-DE"/>
              <a:t>Mastertitelformat bearbeiten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27DD68A0-A47C-4645-9410-46B584B940AC}" type="datetimeFigureOut">
              <a:rPr lang="de-DE" smtClean="0"/>
              <a:t>27.03.2024</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FDC476EB-8A26-40D7-AE4E-70A27F523AF6}" type="slidenum">
              <a:rPr lang="de-DE" smtClean="0"/>
              <a:t>‹Nr.›</a:t>
            </a:fld>
            <a:endParaRPr lang="de-DE"/>
          </a:p>
        </p:txBody>
      </p:sp>
    </p:spTree>
    <p:extLst>
      <p:ext uri="{BB962C8B-B14F-4D97-AF65-F5344CB8AC3E}">
        <p14:creationId xmlns:p14="http://schemas.microsoft.com/office/powerpoint/2010/main" val="180134615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27DD68A0-A47C-4645-9410-46B584B940AC}" type="datetimeFigureOut">
              <a:rPr lang="de-DE" smtClean="0"/>
              <a:t>27.03.2024</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FDC476EB-8A26-40D7-AE4E-70A27F523AF6}" type="slidenum">
              <a:rPr lang="de-DE" smtClean="0"/>
              <a:t>‹Nr.›</a:t>
            </a:fld>
            <a:endParaRPr lang="de-DE"/>
          </a:p>
        </p:txBody>
      </p:sp>
    </p:spTree>
    <p:extLst>
      <p:ext uri="{BB962C8B-B14F-4D97-AF65-F5344CB8AC3E}">
        <p14:creationId xmlns:p14="http://schemas.microsoft.com/office/powerpoint/2010/main" val="3859669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DD68A0-A47C-4645-9410-46B584B940AC}" type="datetimeFigureOut">
              <a:rPr lang="de-DE" smtClean="0"/>
              <a:t>27.03.2024</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FDC476EB-8A26-40D7-AE4E-70A27F523AF6}" type="slidenum">
              <a:rPr lang="de-DE" smtClean="0"/>
              <a:t>‹Nr.›</a:t>
            </a:fld>
            <a:endParaRPr lang="de-DE"/>
          </a:p>
        </p:txBody>
      </p:sp>
    </p:spTree>
    <p:extLst>
      <p:ext uri="{BB962C8B-B14F-4D97-AF65-F5344CB8AC3E}">
        <p14:creationId xmlns:p14="http://schemas.microsoft.com/office/powerpoint/2010/main" val="3704812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de-DE"/>
              <a:t>Mastertitelformat bearbeiten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27DD68A0-A47C-4645-9410-46B584B940AC}" type="datetimeFigureOut">
              <a:rPr lang="de-DE" smtClean="0"/>
              <a:t>27.03.2024</a:t>
            </a:fld>
            <a:endParaRPr lang="de-DE"/>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de-DE"/>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FDC476EB-8A26-40D7-AE4E-70A27F523AF6}" type="slidenum">
              <a:rPr lang="de-DE" smtClean="0"/>
              <a:t>‹Nr.›</a:t>
            </a:fld>
            <a:endParaRPr lang="de-DE"/>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4260699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de-DE"/>
              <a:t>Mastertitelformat bearbeiten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27DD68A0-A47C-4645-9410-46B584B940AC}" type="datetimeFigureOut">
              <a:rPr lang="de-DE" smtClean="0"/>
              <a:t>27.03.2024</a:t>
            </a:fld>
            <a:endParaRPr lang="de-DE"/>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de-DE"/>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FDC476EB-8A26-40D7-AE4E-70A27F523AF6}" type="slidenum">
              <a:rPr lang="de-DE" smtClean="0"/>
              <a:t>‹Nr.›</a:t>
            </a:fld>
            <a:endParaRPr lang="de-DE"/>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8423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de-DE"/>
              <a:t>Mastertitelformat bearbeiten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27DD68A0-A47C-4645-9410-46B584B940AC}" type="datetimeFigureOut">
              <a:rPr lang="de-DE" smtClean="0"/>
              <a:t>27.03.2024</a:t>
            </a:fld>
            <a:endParaRPr lang="de-DE"/>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de-DE"/>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FDC476EB-8A26-40D7-AE4E-70A27F523AF6}" type="slidenum">
              <a:rPr lang="de-DE" smtClean="0"/>
              <a:t>‹Nr.›</a:t>
            </a:fld>
            <a:endParaRPr lang="de-DE"/>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1161805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AC11CF-B545-4CFA-B596-E765758A3056}"/>
              </a:ext>
            </a:extLst>
          </p:cNvPr>
          <p:cNvSpPr>
            <a:spLocks noGrp="1"/>
          </p:cNvSpPr>
          <p:nvPr>
            <p:ph type="ctrTitle"/>
          </p:nvPr>
        </p:nvSpPr>
        <p:spPr>
          <a:xfrm>
            <a:off x="1229802" y="2671637"/>
            <a:ext cx="9144000" cy="1137037"/>
          </a:xfrm>
        </p:spPr>
        <p:txBody>
          <a:bodyPr>
            <a:normAutofit fontScale="90000"/>
          </a:bodyPr>
          <a:lstStyle/>
          <a:p>
            <a:br>
              <a:rPr lang="de-DE" dirty="0"/>
            </a:br>
            <a:r>
              <a:rPr lang="de-DE" dirty="0"/>
              <a:t> Bildung und Teilhabe</a:t>
            </a:r>
          </a:p>
        </p:txBody>
      </p:sp>
      <p:pic>
        <p:nvPicPr>
          <p:cNvPr id="6" name="Grafik 5">
            <a:extLst>
              <a:ext uri="{FF2B5EF4-FFF2-40B4-BE49-F238E27FC236}">
                <a16:creationId xmlns:a16="http://schemas.microsoft.com/office/drawing/2014/main" id="{05561E8A-D22E-4897-8EAA-120E96275F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70577" y="161015"/>
            <a:ext cx="2065764" cy="1421294"/>
          </a:xfrm>
          <a:prstGeom prst="rect">
            <a:avLst/>
          </a:prstGeom>
        </p:spPr>
      </p:pic>
    </p:spTree>
    <p:extLst>
      <p:ext uri="{BB962C8B-B14F-4D97-AF65-F5344CB8AC3E}">
        <p14:creationId xmlns:p14="http://schemas.microsoft.com/office/powerpoint/2010/main" val="458622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B6C2F6-8490-4652-93C1-1F59D3DC3535}"/>
              </a:ext>
            </a:extLst>
          </p:cNvPr>
          <p:cNvSpPr>
            <a:spLocks noGrp="1"/>
          </p:cNvSpPr>
          <p:nvPr>
            <p:ph type="title"/>
          </p:nvPr>
        </p:nvSpPr>
        <p:spPr/>
        <p:txBody>
          <a:bodyPr/>
          <a:lstStyle/>
          <a:p>
            <a:r>
              <a:rPr lang="de-DE" b="1" dirty="0"/>
              <a:t>Wo wird der Antrag gestellt?</a:t>
            </a:r>
            <a:endParaRPr lang="de-DE" dirty="0"/>
          </a:p>
        </p:txBody>
      </p:sp>
      <p:sp>
        <p:nvSpPr>
          <p:cNvPr id="3" name="Inhaltsplatzhalter 2">
            <a:extLst>
              <a:ext uri="{FF2B5EF4-FFF2-40B4-BE49-F238E27FC236}">
                <a16:creationId xmlns:a16="http://schemas.microsoft.com/office/drawing/2014/main" id="{73DDE138-269B-447D-96B8-F5849D950567}"/>
              </a:ext>
            </a:extLst>
          </p:cNvPr>
          <p:cNvSpPr>
            <a:spLocks noGrp="1"/>
          </p:cNvSpPr>
          <p:nvPr>
            <p:ph idx="1"/>
          </p:nvPr>
        </p:nvSpPr>
        <p:spPr/>
        <p:txBody>
          <a:bodyPr/>
          <a:lstStyle/>
          <a:p>
            <a:pPr>
              <a:lnSpc>
                <a:spcPct val="150000"/>
              </a:lnSpc>
            </a:pPr>
            <a:r>
              <a:rPr lang="de-DE" dirty="0"/>
              <a:t>Fachbereich Soziales, Bereich Bildung und Teilhabe</a:t>
            </a:r>
          </a:p>
          <a:p>
            <a:pPr>
              <a:lnSpc>
                <a:spcPct val="150000"/>
              </a:lnSpc>
            </a:pPr>
            <a:r>
              <a:rPr lang="de-DE" dirty="0"/>
              <a:t>Wie ist der Ablauf nach der Bewilligung ?</a:t>
            </a:r>
          </a:p>
          <a:p>
            <a:pPr marL="0" indent="0">
              <a:lnSpc>
                <a:spcPct val="150000"/>
              </a:lnSpc>
              <a:buNone/>
            </a:pPr>
            <a:r>
              <a:rPr lang="de-DE" dirty="0"/>
              <a:t>Nach der Bewilligung, die Familie kann bezahlen , und die Rechnungen ins Behörde schicken, danach wird zu dem Konto der Familie das Geld überweisen </a:t>
            </a:r>
          </a:p>
        </p:txBody>
      </p:sp>
    </p:spTree>
    <p:extLst>
      <p:ext uri="{BB962C8B-B14F-4D97-AF65-F5344CB8AC3E}">
        <p14:creationId xmlns:p14="http://schemas.microsoft.com/office/powerpoint/2010/main" val="278363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noGrp="1"/>
          </p:cNvSpPr>
          <p:nvPr>
            <p:ph type="title"/>
          </p:nvPr>
        </p:nvSpPr>
        <p:spPr>
          <a:xfrm>
            <a:off x="1188720" y="0"/>
            <a:ext cx="9601200" cy="1485900"/>
          </a:xfrm>
        </p:spPr>
        <p:txBody>
          <a:bodyPr/>
          <a:lstStyle/>
          <a:p>
            <a:pPr lvl="0"/>
            <a:r>
              <a:rPr lang="de-DE" b="1" dirty="0">
                <a:solidFill>
                  <a:schemeClr val="accent2">
                    <a:lumMod val="75000"/>
                  </a:schemeClr>
                </a:solidFill>
              </a:rPr>
              <a:t>Zusammenfassung </a:t>
            </a:r>
          </a:p>
        </p:txBody>
      </p:sp>
      <p:graphicFrame>
        <p:nvGraphicFramePr>
          <p:cNvPr id="3" name="Tabelle 4"/>
          <p:cNvGraphicFramePr>
            <a:graphicFrameLocks noGrp="1"/>
          </p:cNvGraphicFramePr>
          <p:nvPr>
            <p:ph idx="1"/>
            <p:extLst>
              <p:ext uri="{D42A27DB-BD31-4B8C-83A1-F6EECF244321}">
                <p14:modId xmlns:p14="http://schemas.microsoft.com/office/powerpoint/2010/main" val="69096066"/>
              </p:ext>
            </p:extLst>
          </p:nvPr>
        </p:nvGraphicFramePr>
        <p:xfrm>
          <a:off x="683812" y="965586"/>
          <a:ext cx="11436626" cy="5528393"/>
        </p:xfrm>
        <a:graphic>
          <a:graphicData uri="http://schemas.openxmlformats.org/drawingml/2006/table">
            <a:tbl>
              <a:tblPr firstRow="1" bandRow="1">
                <a:effectLst/>
                <a:tableStyleId>{5C22544A-7EE6-4342-B048-85BDC9FD1C3A}</a:tableStyleId>
              </a:tblPr>
              <a:tblGrid>
                <a:gridCol w="6998434">
                  <a:extLst>
                    <a:ext uri="{9D8B030D-6E8A-4147-A177-3AD203B41FA5}">
                      <a16:colId xmlns:a16="http://schemas.microsoft.com/office/drawing/2014/main" val="2675550105"/>
                    </a:ext>
                  </a:extLst>
                </a:gridCol>
                <a:gridCol w="4438192">
                  <a:extLst>
                    <a:ext uri="{9D8B030D-6E8A-4147-A177-3AD203B41FA5}">
                      <a16:colId xmlns:a16="http://schemas.microsoft.com/office/drawing/2014/main" val="3099910299"/>
                    </a:ext>
                  </a:extLst>
                </a:gridCol>
              </a:tblGrid>
              <a:tr h="412325">
                <a:tc>
                  <a:txBody>
                    <a:bodyPr/>
                    <a:lstStyle/>
                    <a:p>
                      <a:pPr lvl="0"/>
                      <a:r>
                        <a:rPr lang="de-DE" dirty="0"/>
                        <a:t>Voraussetzungen</a:t>
                      </a:r>
                    </a:p>
                  </a:txBody>
                  <a:tcPr marL="88513" marR="88513"/>
                </a:tc>
                <a:tc>
                  <a:txBody>
                    <a:bodyPr/>
                    <a:lstStyle/>
                    <a:p>
                      <a:pPr lvl="0"/>
                      <a:r>
                        <a:rPr lang="de-DE" dirty="0"/>
                        <a:t>Leistungen </a:t>
                      </a:r>
                    </a:p>
                  </a:txBody>
                  <a:tcPr marL="88513" marR="88513"/>
                </a:tc>
                <a:extLst>
                  <a:ext uri="{0D108BD9-81ED-4DB2-BD59-A6C34878D82A}">
                    <a16:rowId xmlns:a16="http://schemas.microsoft.com/office/drawing/2014/main" val="3291969176"/>
                  </a:ext>
                </a:extLst>
              </a:tr>
              <a:tr h="4676728">
                <a:tc>
                  <a:txBody>
                    <a:bodyPr/>
                    <a:lstStyle/>
                    <a:p>
                      <a:pPr marL="285750" lvl="0" indent="-285750">
                        <a:lnSpc>
                          <a:spcPct val="150000"/>
                        </a:lnSpc>
                        <a:buFont typeface="Arial" panose="020B0604020202020204" pitchFamily="34" charset="0"/>
                        <a:buChar char="•"/>
                      </a:pPr>
                      <a:r>
                        <a:rPr lang="de-DE" dirty="0"/>
                        <a:t>Gewährung bis Vollendung des 25. Lebensjahres </a:t>
                      </a:r>
                    </a:p>
                    <a:p>
                      <a:pPr marL="285750" lvl="0" indent="-285750">
                        <a:lnSpc>
                          <a:spcPct val="150000"/>
                        </a:lnSpc>
                        <a:buFont typeface="Arial" panose="020B0604020202020204" pitchFamily="34" charset="0"/>
                        <a:buChar char="•"/>
                      </a:pPr>
                      <a:r>
                        <a:rPr lang="de-DE" dirty="0"/>
                        <a:t>Besuch einer Kindertageseinrichtung oder allgemein- </a:t>
                      </a:r>
                      <a:br>
                        <a:rPr lang="de-DE" dirty="0"/>
                      </a:br>
                      <a:r>
                        <a:rPr lang="de-DE" dirty="0"/>
                        <a:t>bzw. berufsbildenden Schule</a:t>
                      </a:r>
                    </a:p>
                    <a:p>
                      <a:pPr marL="285750" lvl="0" indent="-285750">
                        <a:lnSpc>
                          <a:spcPct val="150000"/>
                        </a:lnSpc>
                        <a:buFont typeface="Arial" panose="020B0604020202020204" pitchFamily="34" charset="0"/>
                        <a:buChar char="•"/>
                      </a:pPr>
                      <a:r>
                        <a:rPr lang="de-DE" dirty="0"/>
                        <a:t>Kein Bezug von Ausbildungsvergütung</a:t>
                      </a:r>
                    </a:p>
                    <a:p>
                      <a:pPr marL="0" lvl="0" indent="0">
                        <a:buFont typeface="Arial" panose="020B0604020202020204" pitchFamily="34" charset="0"/>
                        <a:buNone/>
                      </a:pPr>
                      <a:endParaRPr lang="de-DE" dirty="0"/>
                    </a:p>
                    <a:p>
                      <a:pPr lvl="0"/>
                      <a:r>
                        <a:rPr lang="de-DE" b="1" u="sng" dirty="0"/>
                        <a:t>Sozialleistungen nach:</a:t>
                      </a:r>
                    </a:p>
                    <a:p>
                      <a:pPr lvl="0">
                        <a:lnSpc>
                          <a:spcPct val="150000"/>
                        </a:lnSpc>
                      </a:pPr>
                      <a:r>
                        <a:rPr lang="de-DE" dirty="0"/>
                        <a:t>• Zweites Buch Sozialgesetzbuch (SGB II, Arbeitslosengeld II bzw. </a:t>
                      </a:r>
                      <a:r>
                        <a:rPr lang="de-DE" dirty="0">
                          <a:solidFill>
                            <a:schemeClr val="tx1"/>
                          </a:solidFill>
                        </a:rPr>
                        <a:t>Bürgergeld</a:t>
                      </a:r>
                      <a:r>
                        <a:rPr lang="de-DE" dirty="0"/>
                        <a:t>)</a:t>
                      </a:r>
                    </a:p>
                    <a:p>
                      <a:pPr lvl="0">
                        <a:lnSpc>
                          <a:spcPct val="150000"/>
                        </a:lnSpc>
                      </a:pPr>
                      <a:r>
                        <a:rPr lang="de-DE" dirty="0"/>
                        <a:t>• Zwölftes Buch Sozialgesetzbuch (SGB XII, Sozialhilfe / Grundsicherung)</a:t>
                      </a:r>
                    </a:p>
                    <a:p>
                      <a:pPr lvl="0">
                        <a:lnSpc>
                          <a:spcPct val="150000"/>
                        </a:lnSpc>
                      </a:pPr>
                      <a:r>
                        <a:rPr lang="de-DE" dirty="0"/>
                        <a:t>• Wohngeld nach dem Wohngeldgesetz (WoGG)</a:t>
                      </a:r>
                    </a:p>
                    <a:p>
                      <a:pPr lvl="0">
                        <a:lnSpc>
                          <a:spcPct val="150000"/>
                        </a:lnSpc>
                      </a:pPr>
                      <a:r>
                        <a:rPr lang="de-DE" dirty="0"/>
                        <a:t>• Kinderzuschlag nach dem Bundeskindergeldgesetz (BKGG)</a:t>
                      </a:r>
                    </a:p>
                    <a:p>
                      <a:pPr lvl="0">
                        <a:lnSpc>
                          <a:spcPct val="150000"/>
                        </a:lnSpc>
                      </a:pPr>
                      <a:r>
                        <a:rPr lang="de-DE" dirty="0"/>
                        <a:t>• Leistungen nach dem Asylbewerberleistungsgesetz (AsylbLG)</a:t>
                      </a:r>
                    </a:p>
                  </a:txBody>
                  <a:tcPr marL="88513" marR="88513"/>
                </a:tc>
                <a:tc>
                  <a:txBody>
                    <a:bodyPr/>
                    <a:lstStyle/>
                    <a:p>
                      <a:pPr lvl="0">
                        <a:lnSpc>
                          <a:spcPct val="200000"/>
                        </a:lnSpc>
                      </a:pPr>
                      <a:r>
                        <a:rPr lang="de-DE" dirty="0"/>
                        <a:t>1. Ausflüge und mehrtägige Fahrten</a:t>
                      </a:r>
                    </a:p>
                    <a:p>
                      <a:pPr lvl="0">
                        <a:lnSpc>
                          <a:spcPct val="200000"/>
                        </a:lnSpc>
                      </a:pPr>
                      <a:r>
                        <a:rPr lang="de-DE" dirty="0"/>
                        <a:t>2. Persönlicher Schulbedarf</a:t>
                      </a:r>
                    </a:p>
                    <a:p>
                      <a:pPr lvl="0">
                        <a:lnSpc>
                          <a:spcPct val="200000"/>
                        </a:lnSpc>
                      </a:pPr>
                      <a:r>
                        <a:rPr lang="de-DE" dirty="0"/>
                        <a:t>3. Schülerbeförderung</a:t>
                      </a:r>
                    </a:p>
                    <a:p>
                      <a:pPr lvl="0">
                        <a:lnSpc>
                          <a:spcPct val="200000"/>
                        </a:lnSpc>
                      </a:pPr>
                      <a:r>
                        <a:rPr lang="de-DE" dirty="0"/>
                        <a:t>4. Angemessene Lernförderung</a:t>
                      </a:r>
                    </a:p>
                    <a:p>
                      <a:pPr lvl="0">
                        <a:lnSpc>
                          <a:spcPct val="200000"/>
                        </a:lnSpc>
                      </a:pPr>
                      <a:r>
                        <a:rPr lang="de-DE" dirty="0"/>
                        <a:t>5. Gemeinschaftliche Mittagsverpflegung</a:t>
                      </a:r>
                    </a:p>
                    <a:p>
                      <a:pPr lvl="0">
                        <a:lnSpc>
                          <a:spcPct val="200000"/>
                        </a:lnSpc>
                      </a:pPr>
                      <a:r>
                        <a:rPr lang="de-DE" dirty="0"/>
                        <a:t>6. Teilhabe am sozialen und kulturellen Leben</a:t>
                      </a:r>
                    </a:p>
                  </a:txBody>
                  <a:tcPr marL="88513" marR="88513"/>
                </a:tc>
                <a:extLst>
                  <a:ext uri="{0D108BD9-81ED-4DB2-BD59-A6C34878D82A}">
                    <a16:rowId xmlns:a16="http://schemas.microsoft.com/office/drawing/2014/main" val="1788579875"/>
                  </a:ext>
                </a:extLst>
              </a:tr>
            </a:tbl>
          </a:graphicData>
        </a:graphic>
      </p:graphicFrame>
    </p:spTree>
    <p:extLst>
      <p:ext uri="{BB962C8B-B14F-4D97-AF65-F5344CB8AC3E}">
        <p14:creationId xmlns:p14="http://schemas.microsoft.com/office/powerpoint/2010/main" val="415210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E0F199-3AE5-4B43-BD8C-D8EDA1674A76}"/>
              </a:ext>
            </a:extLst>
          </p:cNvPr>
          <p:cNvSpPr>
            <a:spLocks noGrp="1"/>
          </p:cNvSpPr>
          <p:nvPr>
            <p:ph type="title"/>
          </p:nvPr>
        </p:nvSpPr>
        <p:spPr>
          <a:xfrm flipV="1">
            <a:off x="859541" y="212789"/>
            <a:ext cx="45719" cy="45719"/>
          </a:xfrm>
        </p:spPr>
        <p:txBody>
          <a:bodyPr>
            <a:normAutofit fontScale="90000"/>
          </a:bodyPr>
          <a:lstStyle/>
          <a:p>
            <a:r>
              <a:rPr lang="de-DE" sz="100" dirty="0"/>
              <a:t>.</a:t>
            </a:r>
          </a:p>
        </p:txBody>
      </p:sp>
      <p:pic>
        <p:nvPicPr>
          <p:cNvPr id="2050" name="Picture 2" descr="Vielen Dank Für Ihre Aufmerksamkeit Images – Browse 15 Stock Photos,  Vectors, and Video | Adobe Stock">
            <a:extLst>
              <a:ext uri="{FF2B5EF4-FFF2-40B4-BE49-F238E27FC236}">
                <a16:creationId xmlns:a16="http://schemas.microsoft.com/office/drawing/2014/main" id="{5CDCE989-E4E8-4E1D-859F-14E43A7E257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91840" y="2183550"/>
            <a:ext cx="4980539" cy="3314322"/>
          </a:xfrm>
          <a:prstGeom prst="rect">
            <a:avLst/>
          </a:prstGeom>
          <a:noFill/>
          <a:extLst>
            <a:ext uri="{909E8E84-426E-40DD-AFC4-6F175D3DCCD1}">
              <a14:hiddenFill xmlns:a14="http://schemas.microsoft.com/office/drawing/2010/main">
                <a:solidFill>
                  <a:srgbClr val="FFFFFF"/>
                </a:solidFill>
              </a14:hiddenFill>
            </a:ext>
          </a:extLst>
        </p:spPr>
      </p:pic>
      <p:sp>
        <p:nvSpPr>
          <p:cNvPr id="3" name="Foliennummernplatzhalter 2">
            <a:extLst>
              <a:ext uri="{FF2B5EF4-FFF2-40B4-BE49-F238E27FC236}">
                <a16:creationId xmlns:a16="http://schemas.microsoft.com/office/drawing/2014/main" id="{09CE3942-5F06-4D70-A269-67761F857BF8}"/>
              </a:ext>
            </a:extLst>
          </p:cNvPr>
          <p:cNvSpPr>
            <a:spLocks noGrp="1"/>
          </p:cNvSpPr>
          <p:nvPr>
            <p:ph type="sldNum" sz="quarter" idx="12"/>
          </p:nvPr>
        </p:nvSpPr>
        <p:spPr/>
        <p:txBody>
          <a:bodyPr/>
          <a:lstStyle/>
          <a:p>
            <a:fld id="{CD26C5FB-3110-434C-8CA9-E0446AA7CE34}" type="slidenum">
              <a:rPr lang="de-DE" smtClean="0"/>
              <a:t>12</a:t>
            </a:fld>
            <a:endParaRPr lang="de-DE"/>
          </a:p>
        </p:txBody>
      </p:sp>
    </p:spTree>
    <p:extLst>
      <p:ext uri="{BB962C8B-B14F-4D97-AF65-F5344CB8AC3E}">
        <p14:creationId xmlns:p14="http://schemas.microsoft.com/office/powerpoint/2010/main" val="3326768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712CFF-18F4-48A2-99B8-290D7D7A0A8F}"/>
              </a:ext>
            </a:extLst>
          </p:cNvPr>
          <p:cNvSpPr>
            <a:spLocks noGrp="1"/>
          </p:cNvSpPr>
          <p:nvPr>
            <p:ph type="title"/>
          </p:nvPr>
        </p:nvSpPr>
        <p:spPr/>
        <p:txBody>
          <a:bodyPr/>
          <a:lstStyle/>
          <a:p>
            <a:r>
              <a:rPr lang="de-DE" b="1" dirty="0">
                <a:solidFill>
                  <a:schemeClr val="accent1">
                    <a:lumMod val="60000"/>
                    <a:lumOff val="40000"/>
                  </a:schemeClr>
                </a:solidFill>
              </a:rPr>
              <a:t>Feedback-Runde</a:t>
            </a:r>
          </a:p>
        </p:txBody>
      </p:sp>
      <p:sp>
        <p:nvSpPr>
          <p:cNvPr id="3" name="Inhaltsplatzhalter 2">
            <a:extLst>
              <a:ext uri="{FF2B5EF4-FFF2-40B4-BE49-F238E27FC236}">
                <a16:creationId xmlns:a16="http://schemas.microsoft.com/office/drawing/2014/main" id="{9A71E629-56B1-4C0B-8514-C4503BD5995F}"/>
              </a:ext>
            </a:extLst>
          </p:cNvPr>
          <p:cNvSpPr>
            <a:spLocks noGrp="1"/>
          </p:cNvSpPr>
          <p:nvPr>
            <p:ph idx="1"/>
          </p:nvPr>
        </p:nvSpPr>
        <p:spPr/>
        <p:txBody>
          <a:bodyPr>
            <a:normAutofit/>
          </a:bodyPr>
          <a:lstStyle/>
          <a:p>
            <a:pPr marL="0" indent="0">
              <a:lnSpc>
                <a:spcPct val="150000"/>
              </a:lnSpc>
              <a:buNone/>
            </a:pPr>
            <a:r>
              <a:rPr lang="de-DE" sz="2400" dirty="0"/>
              <a:t>Anmerkungen !</a:t>
            </a:r>
          </a:p>
        </p:txBody>
      </p:sp>
      <p:sp>
        <p:nvSpPr>
          <p:cNvPr id="4" name="Foliennummernplatzhalter 3">
            <a:extLst>
              <a:ext uri="{FF2B5EF4-FFF2-40B4-BE49-F238E27FC236}">
                <a16:creationId xmlns:a16="http://schemas.microsoft.com/office/drawing/2014/main" id="{D8B663B9-4BEE-49E1-AF6B-FCB7F963C2AB}"/>
              </a:ext>
            </a:extLst>
          </p:cNvPr>
          <p:cNvSpPr>
            <a:spLocks noGrp="1"/>
          </p:cNvSpPr>
          <p:nvPr>
            <p:ph type="sldNum" sz="quarter" idx="12"/>
          </p:nvPr>
        </p:nvSpPr>
        <p:spPr/>
        <p:txBody>
          <a:bodyPr/>
          <a:lstStyle/>
          <a:p>
            <a:fld id="{CD26C5FB-3110-434C-8CA9-E0446AA7CE34}" type="slidenum">
              <a:rPr lang="de-DE" smtClean="0"/>
              <a:t>13</a:t>
            </a:fld>
            <a:endParaRPr lang="de-DE"/>
          </a:p>
        </p:txBody>
      </p:sp>
    </p:spTree>
    <p:extLst>
      <p:ext uri="{BB962C8B-B14F-4D97-AF65-F5344CB8AC3E}">
        <p14:creationId xmlns:p14="http://schemas.microsoft.com/office/powerpoint/2010/main" val="2766981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D8C5294-059F-4E8D-A117-674BC3ABBA1B}"/>
              </a:ext>
            </a:extLst>
          </p:cNvPr>
          <p:cNvSpPr>
            <a:spLocks noGrp="1"/>
          </p:cNvSpPr>
          <p:nvPr>
            <p:ph idx="1"/>
          </p:nvPr>
        </p:nvSpPr>
        <p:spPr>
          <a:xfrm>
            <a:off x="1926772" y="898071"/>
            <a:ext cx="7518452" cy="4122965"/>
          </a:xfrm>
        </p:spPr>
        <p:txBody>
          <a:bodyPr>
            <a:noAutofit/>
          </a:bodyPr>
          <a:lstStyle/>
          <a:p>
            <a:pPr marL="0" indent="0">
              <a:buNone/>
            </a:pPr>
            <a:r>
              <a:rPr lang="de-DE" sz="3200" dirty="0"/>
              <a:t>Sie können mir gerne Ihre Nachrichten und Fragen zukommen lassen!</a:t>
            </a:r>
          </a:p>
          <a:p>
            <a:pPr marL="0" indent="0">
              <a:buNone/>
            </a:pPr>
            <a:endParaRPr lang="de-DE" sz="3200" dirty="0"/>
          </a:p>
          <a:p>
            <a:pPr marL="0" indent="0" algn="ctr">
              <a:buNone/>
            </a:pPr>
            <a:r>
              <a:rPr lang="de-DE" sz="3200" dirty="0"/>
              <a:t>Bachir </a:t>
            </a:r>
            <a:r>
              <a:rPr lang="de-DE" sz="3200" dirty="0" err="1"/>
              <a:t>Alali</a:t>
            </a:r>
            <a:r>
              <a:rPr lang="de-DE" sz="3200" dirty="0"/>
              <a:t> </a:t>
            </a:r>
          </a:p>
          <a:p>
            <a:pPr marL="0" indent="0" algn="ctr">
              <a:buNone/>
            </a:pPr>
            <a:r>
              <a:rPr lang="de-DE" sz="3200" dirty="0"/>
              <a:t>0176 41 95 87 49</a:t>
            </a:r>
          </a:p>
          <a:p>
            <a:pPr marL="0" indent="0" algn="ctr">
              <a:buNone/>
            </a:pPr>
            <a:r>
              <a:rPr lang="de-DE" sz="3200" dirty="0"/>
              <a:t>Info@MO_brandenburg.de</a:t>
            </a:r>
          </a:p>
        </p:txBody>
      </p:sp>
      <p:sp>
        <p:nvSpPr>
          <p:cNvPr id="2" name="Foliennummernplatzhalter 1">
            <a:extLst>
              <a:ext uri="{FF2B5EF4-FFF2-40B4-BE49-F238E27FC236}">
                <a16:creationId xmlns:a16="http://schemas.microsoft.com/office/drawing/2014/main" id="{39A035B6-EF20-49BA-9509-F1C7EC5429D3}"/>
              </a:ext>
            </a:extLst>
          </p:cNvPr>
          <p:cNvSpPr>
            <a:spLocks noGrp="1"/>
          </p:cNvSpPr>
          <p:nvPr>
            <p:ph type="sldNum" sz="quarter" idx="12"/>
          </p:nvPr>
        </p:nvSpPr>
        <p:spPr/>
        <p:txBody>
          <a:bodyPr/>
          <a:lstStyle/>
          <a:p>
            <a:fld id="{CD26C5FB-3110-434C-8CA9-E0446AA7CE34}" type="slidenum">
              <a:rPr lang="de-DE" smtClean="0"/>
              <a:t>14</a:t>
            </a:fld>
            <a:endParaRPr lang="de-DE"/>
          </a:p>
        </p:txBody>
      </p:sp>
    </p:spTree>
    <p:extLst>
      <p:ext uri="{BB962C8B-B14F-4D97-AF65-F5344CB8AC3E}">
        <p14:creationId xmlns:p14="http://schemas.microsoft.com/office/powerpoint/2010/main" val="2268189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B6A713-0185-4ED4-9337-7B8CA6B3778A}"/>
              </a:ext>
            </a:extLst>
          </p:cNvPr>
          <p:cNvSpPr>
            <a:spLocks noGrp="1"/>
          </p:cNvSpPr>
          <p:nvPr>
            <p:ph type="title"/>
          </p:nvPr>
        </p:nvSpPr>
        <p:spPr/>
        <p:txBody>
          <a:bodyPr/>
          <a:lstStyle/>
          <a:p>
            <a:br>
              <a:rPr lang="de-DE" dirty="0"/>
            </a:br>
            <a:r>
              <a:rPr lang="de-DE" b="1" dirty="0"/>
              <a:t>Gliederung </a:t>
            </a:r>
          </a:p>
        </p:txBody>
      </p:sp>
      <p:sp>
        <p:nvSpPr>
          <p:cNvPr id="3" name="Inhaltsplatzhalter 2">
            <a:extLst>
              <a:ext uri="{FF2B5EF4-FFF2-40B4-BE49-F238E27FC236}">
                <a16:creationId xmlns:a16="http://schemas.microsoft.com/office/drawing/2014/main" id="{63474513-9A8A-419E-BDBA-5BA091A0438B}"/>
              </a:ext>
            </a:extLst>
          </p:cNvPr>
          <p:cNvSpPr>
            <a:spLocks noGrp="1"/>
          </p:cNvSpPr>
          <p:nvPr>
            <p:ph idx="1"/>
          </p:nvPr>
        </p:nvSpPr>
        <p:spPr/>
        <p:txBody>
          <a:bodyPr>
            <a:normAutofit fontScale="92500" lnSpcReduction="20000"/>
          </a:bodyPr>
          <a:lstStyle/>
          <a:p>
            <a:endParaRPr lang="de-DE" dirty="0"/>
          </a:p>
          <a:p>
            <a:pPr>
              <a:lnSpc>
                <a:spcPct val="150000"/>
              </a:lnSpc>
            </a:pPr>
            <a:r>
              <a:rPr lang="de-DE" dirty="0"/>
              <a:t>Vorstellung und Ziel der Präsentationen. </a:t>
            </a:r>
          </a:p>
          <a:p>
            <a:pPr>
              <a:lnSpc>
                <a:spcPct val="150000"/>
              </a:lnSpc>
            </a:pPr>
            <a:r>
              <a:rPr lang="de-DE" dirty="0"/>
              <a:t>Was ist BuT?</a:t>
            </a:r>
          </a:p>
          <a:p>
            <a:pPr>
              <a:lnSpc>
                <a:spcPct val="150000"/>
              </a:lnSpc>
            </a:pPr>
            <a:r>
              <a:rPr lang="de-DE" dirty="0"/>
              <a:t>Voraussetzungen</a:t>
            </a:r>
          </a:p>
          <a:p>
            <a:pPr>
              <a:lnSpc>
                <a:spcPct val="150000"/>
              </a:lnSpc>
            </a:pPr>
            <a:r>
              <a:rPr lang="de-DE" dirty="0"/>
              <a:t>Leistungen</a:t>
            </a:r>
          </a:p>
          <a:p>
            <a:pPr>
              <a:lnSpc>
                <a:spcPct val="150000"/>
              </a:lnSpc>
            </a:pPr>
            <a:r>
              <a:rPr lang="de-DE" dirty="0"/>
              <a:t>Antrag</a:t>
            </a:r>
          </a:p>
          <a:p>
            <a:pPr>
              <a:lnSpc>
                <a:spcPct val="150000"/>
              </a:lnSpc>
            </a:pPr>
            <a:r>
              <a:rPr lang="de-DE" dirty="0"/>
              <a:t>Fragen</a:t>
            </a:r>
          </a:p>
        </p:txBody>
      </p:sp>
    </p:spTree>
    <p:extLst>
      <p:ext uri="{BB962C8B-B14F-4D97-AF65-F5344CB8AC3E}">
        <p14:creationId xmlns:p14="http://schemas.microsoft.com/office/powerpoint/2010/main" val="3507450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1B5DA6-11E3-496A-9A00-8EFD8C92475C}"/>
              </a:ext>
            </a:extLst>
          </p:cNvPr>
          <p:cNvSpPr>
            <a:spLocks noGrp="1"/>
          </p:cNvSpPr>
          <p:nvPr>
            <p:ph type="title"/>
          </p:nvPr>
        </p:nvSpPr>
        <p:spPr/>
        <p:txBody>
          <a:bodyPr/>
          <a:lstStyle/>
          <a:p>
            <a:r>
              <a:rPr lang="de-DE" b="1" dirty="0"/>
              <a:t>Was ist BuT ?</a:t>
            </a:r>
            <a:endParaRPr lang="de-DE" dirty="0"/>
          </a:p>
        </p:txBody>
      </p:sp>
      <p:pic>
        <p:nvPicPr>
          <p:cNvPr id="4" name="Inhaltsplatzhalter 3">
            <a:extLst>
              <a:ext uri="{FF2B5EF4-FFF2-40B4-BE49-F238E27FC236}">
                <a16:creationId xmlns:a16="http://schemas.microsoft.com/office/drawing/2014/main" id="{6A1CCE85-5A14-48E3-A45E-A01DBAF22354}"/>
              </a:ext>
            </a:extLst>
          </p:cNvPr>
          <p:cNvPicPr>
            <a:picLocks noGrp="1" noChangeAspect="1"/>
          </p:cNvPicPr>
          <p:nvPr>
            <p:ph idx="1"/>
          </p:nvPr>
        </p:nvPicPr>
        <p:blipFill>
          <a:blip r:embed="rId2"/>
          <a:stretch>
            <a:fillRect/>
          </a:stretch>
        </p:blipFill>
        <p:spPr>
          <a:xfrm>
            <a:off x="3487006" y="2286000"/>
            <a:ext cx="5370387" cy="3581400"/>
          </a:xfrm>
          <a:prstGeom prst="rect">
            <a:avLst/>
          </a:prstGeom>
        </p:spPr>
      </p:pic>
    </p:spTree>
    <p:extLst>
      <p:ext uri="{BB962C8B-B14F-4D97-AF65-F5344CB8AC3E}">
        <p14:creationId xmlns:p14="http://schemas.microsoft.com/office/powerpoint/2010/main" val="2274435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737EDF-F168-4E49-A57B-762D0DCEDF0A}"/>
              </a:ext>
            </a:extLst>
          </p:cNvPr>
          <p:cNvSpPr>
            <a:spLocks noGrp="1"/>
          </p:cNvSpPr>
          <p:nvPr>
            <p:ph type="title"/>
          </p:nvPr>
        </p:nvSpPr>
        <p:spPr/>
        <p:txBody>
          <a:bodyPr/>
          <a:lstStyle/>
          <a:p>
            <a:r>
              <a:rPr lang="de-DE" b="1" dirty="0"/>
              <a:t>Welche Leistungen umfasst das </a:t>
            </a:r>
            <a:r>
              <a:rPr lang="de-DE" b="1" dirty="0" err="1"/>
              <a:t>Bildungs-und</a:t>
            </a:r>
            <a:r>
              <a:rPr lang="de-DE" b="1" dirty="0"/>
              <a:t> Teilhabepaket?</a:t>
            </a:r>
            <a:endParaRPr lang="de-DE" dirty="0"/>
          </a:p>
        </p:txBody>
      </p:sp>
      <p:sp>
        <p:nvSpPr>
          <p:cNvPr id="3" name="Inhaltsplatzhalter 2">
            <a:extLst>
              <a:ext uri="{FF2B5EF4-FFF2-40B4-BE49-F238E27FC236}">
                <a16:creationId xmlns:a16="http://schemas.microsoft.com/office/drawing/2014/main" id="{08460C2C-326E-4794-8BFA-DEA804045714}"/>
              </a:ext>
            </a:extLst>
          </p:cNvPr>
          <p:cNvSpPr>
            <a:spLocks noGrp="1"/>
          </p:cNvSpPr>
          <p:nvPr>
            <p:ph idx="1"/>
          </p:nvPr>
        </p:nvSpPr>
        <p:spPr/>
        <p:txBody>
          <a:bodyPr>
            <a:normAutofit/>
          </a:bodyPr>
          <a:lstStyle/>
          <a:p>
            <a:pPr>
              <a:lnSpc>
                <a:spcPct val="150000"/>
              </a:lnSpc>
            </a:pPr>
            <a:r>
              <a:rPr lang="de-DE" dirty="0">
                <a:solidFill>
                  <a:srgbClr val="FF0000"/>
                </a:solidFill>
              </a:rPr>
              <a:t>1. Ausflüge und mehrtägige Fahrten</a:t>
            </a:r>
          </a:p>
          <a:p>
            <a:pPr marL="0" indent="0">
              <a:lnSpc>
                <a:spcPct val="150000"/>
              </a:lnSpc>
              <a:buNone/>
            </a:pPr>
            <a:r>
              <a:rPr lang="de-DE" dirty="0"/>
              <a:t>Für Schüler-innen werden Kosten für </a:t>
            </a:r>
            <a:r>
              <a:rPr lang="de-DE" dirty="0" err="1"/>
              <a:t>eintätigeAusflüge</a:t>
            </a:r>
            <a:r>
              <a:rPr lang="de-DE" dirty="0"/>
              <a:t> sowie die Kosten für mehrtägige Klassenfahrten im Rahmen der schulrechtlichen Bestimmungen übernommen. Dasselbe gilt für eintägige Ausflüge und mehrtägige Fahrten für Kinder, die eine Kindertageseinrichtung besuchen oder für die Kindertagespflege geleistet wird.</a:t>
            </a:r>
          </a:p>
        </p:txBody>
      </p:sp>
    </p:spTree>
    <p:extLst>
      <p:ext uri="{BB962C8B-B14F-4D97-AF65-F5344CB8AC3E}">
        <p14:creationId xmlns:p14="http://schemas.microsoft.com/office/powerpoint/2010/main" val="2276078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38603B-C1B6-4528-806D-988FDE580321}"/>
              </a:ext>
            </a:extLst>
          </p:cNvPr>
          <p:cNvSpPr>
            <a:spLocks noGrp="1"/>
          </p:cNvSpPr>
          <p:nvPr>
            <p:ph type="title"/>
          </p:nvPr>
        </p:nvSpPr>
        <p:spPr/>
        <p:txBody>
          <a:bodyPr/>
          <a:lstStyle/>
          <a:p>
            <a:r>
              <a:rPr lang="de-DE" b="1" dirty="0"/>
              <a:t>Welche Leistungen umfasst das </a:t>
            </a:r>
            <a:r>
              <a:rPr lang="de-DE" b="1" dirty="0" err="1"/>
              <a:t>Bildungs-und</a:t>
            </a:r>
            <a:r>
              <a:rPr lang="de-DE" b="1" dirty="0"/>
              <a:t> Teilhabepaket?</a:t>
            </a:r>
            <a:endParaRPr lang="de-DE" dirty="0"/>
          </a:p>
        </p:txBody>
      </p:sp>
      <p:sp>
        <p:nvSpPr>
          <p:cNvPr id="3" name="Inhaltsplatzhalter 2">
            <a:extLst>
              <a:ext uri="{FF2B5EF4-FFF2-40B4-BE49-F238E27FC236}">
                <a16:creationId xmlns:a16="http://schemas.microsoft.com/office/drawing/2014/main" id="{7670D47F-C14B-4521-A464-DA796E8DB0ED}"/>
              </a:ext>
            </a:extLst>
          </p:cNvPr>
          <p:cNvSpPr>
            <a:spLocks noGrp="1"/>
          </p:cNvSpPr>
          <p:nvPr>
            <p:ph idx="1"/>
          </p:nvPr>
        </p:nvSpPr>
        <p:spPr>
          <a:xfrm>
            <a:off x="838200" y="1825625"/>
            <a:ext cx="10515600" cy="4503613"/>
          </a:xfrm>
        </p:spPr>
        <p:txBody>
          <a:bodyPr>
            <a:normAutofit/>
          </a:bodyPr>
          <a:lstStyle/>
          <a:p>
            <a:pPr>
              <a:lnSpc>
                <a:spcPct val="150000"/>
              </a:lnSpc>
            </a:pPr>
            <a:r>
              <a:rPr lang="de-DE" dirty="0">
                <a:solidFill>
                  <a:srgbClr val="FF0000"/>
                </a:solidFill>
              </a:rPr>
              <a:t>2. Persönlicher Schulbedarf</a:t>
            </a:r>
          </a:p>
          <a:p>
            <a:pPr marL="0" indent="0">
              <a:lnSpc>
                <a:spcPct val="150000"/>
              </a:lnSpc>
              <a:buNone/>
            </a:pPr>
            <a:r>
              <a:rPr lang="de-DE" dirty="0"/>
              <a:t>Für den persönlichen Schulbedarf wird grundsätzlich jährlich ein Zuschuss von 150€ in zwei Teilbeträgen berücksichtigt.</a:t>
            </a:r>
          </a:p>
          <a:p>
            <a:pPr>
              <a:lnSpc>
                <a:spcPct val="150000"/>
              </a:lnSpc>
            </a:pPr>
            <a:r>
              <a:rPr lang="de-DE" dirty="0">
                <a:solidFill>
                  <a:srgbClr val="FF0000"/>
                </a:solidFill>
              </a:rPr>
              <a:t>3. Gemeinschaftliche Mittagsverpflegung</a:t>
            </a:r>
          </a:p>
          <a:p>
            <a:pPr marL="0" indent="0">
              <a:lnSpc>
                <a:spcPct val="150000"/>
              </a:lnSpc>
              <a:buNone/>
            </a:pPr>
            <a:r>
              <a:rPr lang="de-DE" dirty="0"/>
              <a:t>Wenn Schulen und Kindertageseinrichtungen ein gemeinschaftliches Mittagessen anbieten, können Schüler-innen sowie Kinder, die eine Kindertageseinrichtung besuchen, einen Zuschuss zum Mittagessen bekommen.</a:t>
            </a:r>
          </a:p>
        </p:txBody>
      </p:sp>
    </p:spTree>
    <p:extLst>
      <p:ext uri="{BB962C8B-B14F-4D97-AF65-F5344CB8AC3E}">
        <p14:creationId xmlns:p14="http://schemas.microsoft.com/office/powerpoint/2010/main" val="2453981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34A107-2EE1-424D-B498-B56F77B898EF}"/>
              </a:ext>
            </a:extLst>
          </p:cNvPr>
          <p:cNvSpPr>
            <a:spLocks noGrp="1"/>
          </p:cNvSpPr>
          <p:nvPr>
            <p:ph type="title"/>
          </p:nvPr>
        </p:nvSpPr>
        <p:spPr/>
        <p:txBody>
          <a:bodyPr/>
          <a:lstStyle/>
          <a:p>
            <a:r>
              <a:rPr lang="de-DE" b="1" dirty="0"/>
              <a:t>Welche Leistungen umfasst das </a:t>
            </a:r>
            <a:r>
              <a:rPr lang="de-DE" b="1" dirty="0" err="1"/>
              <a:t>Bildungs-und</a:t>
            </a:r>
            <a:r>
              <a:rPr lang="de-DE" b="1" dirty="0"/>
              <a:t> Teilhabepaket?</a:t>
            </a:r>
            <a:endParaRPr lang="de-DE" dirty="0"/>
          </a:p>
        </p:txBody>
      </p:sp>
      <p:sp>
        <p:nvSpPr>
          <p:cNvPr id="3" name="Inhaltsplatzhalter 2">
            <a:extLst>
              <a:ext uri="{FF2B5EF4-FFF2-40B4-BE49-F238E27FC236}">
                <a16:creationId xmlns:a16="http://schemas.microsoft.com/office/drawing/2014/main" id="{3EAAEA9D-2090-477B-A594-353EC7AF7E36}"/>
              </a:ext>
            </a:extLst>
          </p:cNvPr>
          <p:cNvSpPr>
            <a:spLocks noGrp="1"/>
          </p:cNvSpPr>
          <p:nvPr>
            <p:ph idx="1"/>
          </p:nvPr>
        </p:nvSpPr>
        <p:spPr>
          <a:xfrm>
            <a:off x="838200" y="1825625"/>
            <a:ext cx="10515600" cy="4742152"/>
          </a:xfrm>
        </p:spPr>
        <p:txBody>
          <a:bodyPr>
            <a:normAutofit fontScale="92500" lnSpcReduction="10000"/>
          </a:bodyPr>
          <a:lstStyle/>
          <a:p>
            <a:pPr>
              <a:lnSpc>
                <a:spcPct val="170000"/>
              </a:lnSpc>
            </a:pPr>
            <a:r>
              <a:rPr lang="de-DE" dirty="0">
                <a:solidFill>
                  <a:srgbClr val="FF0000"/>
                </a:solidFill>
              </a:rPr>
              <a:t>4. Angemessene Lernförderung</a:t>
            </a:r>
          </a:p>
          <a:p>
            <a:pPr marL="0" indent="0">
              <a:lnSpc>
                <a:spcPct val="170000"/>
              </a:lnSpc>
              <a:buNone/>
            </a:pPr>
            <a:r>
              <a:rPr lang="de-DE" dirty="0"/>
              <a:t>Ein Anspruch auf angemessene Lernförderung besteht dann, wenn sie geeignet und erforderlich ist, um die wesentlichen Lernziele zu erreichen. Voraussetzung ist, dass vorrangig in Anspruch zu nehmende schulische Angebote nicht ausreichen.</a:t>
            </a:r>
          </a:p>
          <a:p>
            <a:pPr>
              <a:lnSpc>
                <a:spcPct val="170000"/>
              </a:lnSpc>
            </a:pPr>
            <a:r>
              <a:rPr lang="de-DE" dirty="0">
                <a:solidFill>
                  <a:srgbClr val="FF0000"/>
                </a:solidFill>
              </a:rPr>
              <a:t>5. Schülerbeförderung</a:t>
            </a:r>
          </a:p>
          <a:p>
            <a:pPr marL="0" indent="0">
              <a:lnSpc>
                <a:spcPct val="170000"/>
              </a:lnSpc>
              <a:buNone/>
            </a:pPr>
            <a:r>
              <a:rPr lang="de-DE" dirty="0"/>
              <a:t>Für Schülerinnen und Schüler, die für den Besuch der nächstgelegenen Schulde des gewählten Bildungsganges auf Schülerbeförderung angewiesen sind, werden die dafür erforderlichen tatsächlichen Aufwendungen berücksichtigt, soweit die Beförderungskosten nicht anderweitig abgedeckt sind.</a:t>
            </a:r>
          </a:p>
        </p:txBody>
      </p:sp>
    </p:spTree>
    <p:extLst>
      <p:ext uri="{BB962C8B-B14F-4D97-AF65-F5344CB8AC3E}">
        <p14:creationId xmlns:p14="http://schemas.microsoft.com/office/powerpoint/2010/main" val="3353959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DAB9BB-F47C-493D-AFC5-A9F325B84B8D}"/>
              </a:ext>
            </a:extLst>
          </p:cNvPr>
          <p:cNvSpPr>
            <a:spLocks noGrp="1"/>
          </p:cNvSpPr>
          <p:nvPr>
            <p:ph type="title"/>
          </p:nvPr>
        </p:nvSpPr>
        <p:spPr/>
        <p:txBody>
          <a:bodyPr/>
          <a:lstStyle/>
          <a:p>
            <a:r>
              <a:rPr lang="de-DE" b="1" dirty="0"/>
              <a:t>Welche Leistungen umfasst das </a:t>
            </a:r>
            <a:r>
              <a:rPr lang="de-DE" b="1" dirty="0" err="1"/>
              <a:t>Bildungs-und</a:t>
            </a:r>
            <a:r>
              <a:rPr lang="de-DE" b="1" dirty="0"/>
              <a:t> Teilhabepaket?</a:t>
            </a:r>
            <a:endParaRPr lang="de-DE" dirty="0"/>
          </a:p>
        </p:txBody>
      </p:sp>
      <p:sp>
        <p:nvSpPr>
          <p:cNvPr id="3" name="Inhaltsplatzhalter 2">
            <a:extLst>
              <a:ext uri="{FF2B5EF4-FFF2-40B4-BE49-F238E27FC236}">
                <a16:creationId xmlns:a16="http://schemas.microsoft.com/office/drawing/2014/main" id="{CA320DBE-6949-4FDD-8296-95604BA40781}"/>
              </a:ext>
            </a:extLst>
          </p:cNvPr>
          <p:cNvSpPr>
            <a:spLocks noGrp="1"/>
          </p:cNvSpPr>
          <p:nvPr>
            <p:ph idx="1"/>
          </p:nvPr>
        </p:nvSpPr>
        <p:spPr/>
        <p:txBody>
          <a:bodyPr/>
          <a:lstStyle/>
          <a:p>
            <a:pPr>
              <a:lnSpc>
                <a:spcPct val="150000"/>
              </a:lnSpc>
            </a:pPr>
            <a:r>
              <a:rPr lang="de-DE" dirty="0">
                <a:solidFill>
                  <a:srgbClr val="FF0000"/>
                </a:solidFill>
              </a:rPr>
              <a:t>6. Teilhabe am sozialen und kulturellen Leben</a:t>
            </a:r>
          </a:p>
          <a:p>
            <a:pPr marL="0" indent="0">
              <a:lnSpc>
                <a:spcPct val="150000"/>
              </a:lnSpc>
              <a:buNone/>
            </a:pPr>
            <a:r>
              <a:rPr lang="de-DE" dirty="0"/>
              <a:t>Zur Unterstützung zum Mitmachen in den Bereichen Kultur, Sport, Spiel, Geselligkeit und Freizeiten stehen leistungsberechtigten Kindern und Jugendlichen 15 € monatlich zur Verfügung.</a:t>
            </a:r>
          </a:p>
        </p:txBody>
      </p:sp>
    </p:spTree>
    <p:extLst>
      <p:ext uri="{BB962C8B-B14F-4D97-AF65-F5344CB8AC3E}">
        <p14:creationId xmlns:p14="http://schemas.microsoft.com/office/powerpoint/2010/main" val="3783120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9D3D73-BD82-45AE-AFD2-ED7340476F68}"/>
              </a:ext>
            </a:extLst>
          </p:cNvPr>
          <p:cNvSpPr>
            <a:spLocks noGrp="1"/>
          </p:cNvSpPr>
          <p:nvPr>
            <p:ph type="title"/>
          </p:nvPr>
        </p:nvSpPr>
        <p:spPr>
          <a:xfrm>
            <a:off x="838200" y="198783"/>
            <a:ext cx="5419477" cy="593408"/>
          </a:xfrm>
        </p:spPr>
        <p:txBody>
          <a:bodyPr>
            <a:normAutofit fontScale="90000"/>
          </a:bodyPr>
          <a:lstStyle/>
          <a:p>
            <a:r>
              <a:rPr lang="de-DE" b="1" dirty="0"/>
              <a:t>Voraussetzungen</a:t>
            </a:r>
            <a:endParaRPr lang="de-DE" dirty="0"/>
          </a:p>
        </p:txBody>
      </p:sp>
      <p:sp>
        <p:nvSpPr>
          <p:cNvPr id="3" name="Inhaltsplatzhalter 2">
            <a:extLst>
              <a:ext uri="{FF2B5EF4-FFF2-40B4-BE49-F238E27FC236}">
                <a16:creationId xmlns:a16="http://schemas.microsoft.com/office/drawing/2014/main" id="{0A50655A-F99D-4AC6-B1F7-A7FBFE658D9E}"/>
              </a:ext>
            </a:extLst>
          </p:cNvPr>
          <p:cNvSpPr>
            <a:spLocks noGrp="1"/>
          </p:cNvSpPr>
          <p:nvPr>
            <p:ph idx="1"/>
          </p:nvPr>
        </p:nvSpPr>
        <p:spPr>
          <a:xfrm>
            <a:off x="954156" y="985961"/>
            <a:ext cx="11099358" cy="5554621"/>
          </a:xfrm>
        </p:spPr>
        <p:txBody>
          <a:bodyPr>
            <a:normAutofit/>
          </a:bodyPr>
          <a:lstStyle/>
          <a:p>
            <a:r>
              <a:rPr lang="de-DE" dirty="0"/>
              <a:t>Für Kinder und Jugendliche bis 25 Jahre. (Ausnahme: Teilhabe am sozialen und kulturellen Leben nur bis zum 18. Lebensjahr)</a:t>
            </a:r>
          </a:p>
          <a:p>
            <a:r>
              <a:rPr lang="de-DE" dirty="0"/>
              <a:t> Besuch einer Kindertageseinrichtung oder allgemein-bzw. berufsbildenden Schule</a:t>
            </a:r>
          </a:p>
          <a:p>
            <a:r>
              <a:rPr lang="de-DE" dirty="0"/>
              <a:t>kein Bezug von Ausbildungsvergütung</a:t>
            </a:r>
          </a:p>
          <a:p>
            <a:r>
              <a:rPr lang="de-DE" dirty="0"/>
              <a:t>Für Kinder und Jugendliche aus Familien, die folgende Leistungen beziehen:</a:t>
            </a:r>
          </a:p>
          <a:p>
            <a:pPr marL="514350" indent="-514350">
              <a:buFont typeface="+mj-lt"/>
              <a:buAutoNum type="arabicPeriod"/>
            </a:pPr>
            <a:r>
              <a:rPr lang="de-DE" dirty="0"/>
              <a:t>Arbeitslosengeld II</a:t>
            </a:r>
          </a:p>
          <a:p>
            <a:pPr marL="514350" indent="-514350">
              <a:buFont typeface="+mj-lt"/>
              <a:buAutoNum type="arabicPeriod"/>
            </a:pPr>
            <a:r>
              <a:rPr lang="de-DE" dirty="0"/>
              <a:t>Sozialgeld</a:t>
            </a:r>
          </a:p>
          <a:p>
            <a:pPr marL="514350" indent="-514350">
              <a:buFont typeface="+mj-lt"/>
              <a:buAutoNum type="arabicPeriod"/>
            </a:pPr>
            <a:r>
              <a:rPr lang="de-DE" dirty="0"/>
              <a:t>Hilfe zum Lebensunterhalt</a:t>
            </a:r>
          </a:p>
          <a:p>
            <a:pPr marL="514350" indent="-514350">
              <a:buFont typeface="+mj-lt"/>
              <a:buAutoNum type="arabicPeriod"/>
            </a:pPr>
            <a:r>
              <a:rPr lang="de-DE" dirty="0"/>
              <a:t>Kinderzuschlag</a:t>
            </a:r>
          </a:p>
          <a:p>
            <a:pPr marL="514350" indent="-514350">
              <a:buFont typeface="+mj-lt"/>
              <a:buAutoNum type="arabicPeriod"/>
            </a:pPr>
            <a:r>
              <a:rPr lang="de-DE" dirty="0"/>
              <a:t>Wohngeld</a:t>
            </a:r>
          </a:p>
          <a:p>
            <a:pPr marL="514350" indent="-514350">
              <a:buFont typeface="+mj-lt"/>
              <a:buAutoNum type="arabicPeriod"/>
            </a:pPr>
            <a:r>
              <a:rPr lang="de-DE" dirty="0"/>
              <a:t>Leistungen nach dem Asylbewerberleistungsgesetz.</a:t>
            </a:r>
          </a:p>
        </p:txBody>
      </p:sp>
    </p:spTree>
    <p:extLst>
      <p:ext uri="{BB962C8B-B14F-4D97-AF65-F5344CB8AC3E}">
        <p14:creationId xmlns:p14="http://schemas.microsoft.com/office/powerpoint/2010/main" val="1565957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3432C5-2D1F-4E44-988C-CCDAE0B5B554}"/>
              </a:ext>
            </a:extLst>
          </p:cNvPr>
          <p:cNvSpPr>
            <a:spLocks noGrp="1"/>
          </p:cNvSpPr>
          <p:nvPr>
            <p:ph type="title"/>
          </p:nvPr>
        </p:nvSpPr>
        <p:spPr/>
        <p:txBody>
          <a:bodyPr/>
          <a:lstStyle/>
          <a:p>
            <a:r>
              <a:rPr lang="de-DE" b="1" dirty="0"/>
              <a:t>Wie wird der Antrag gestellt?</a:t>
            </a:r>
            <a:endParaRPr lang="de-DE" dirty="0"/>
          </a:p>
        </p:txBody>
      </p:sp>
      <p:sp>
        <p:nvSpPr>
          <p:cNvPr id="3" name="Inhaltsplatzhalter 2">
            <a:extLst>
              <a:ext uri="{FF2B5EF4-FFF2-40B4-BE49-F238E27FC236}">
                <a16:creationId xmlns:a16="http://schemas.microsoft.com/office/drawing/2014/main" id="{D41656A0-A994-4481-9FF7-ED29A0041411}"/>
              </a:ext>
            </a:extLst>
          </p:cNvPr>
          <p:cNvSpPr>
            <a:spLocks noGrp="1"/>
          </p:cNvSpPr>
          <p:nvPr>
            <p:ph idx="1"/>
          </p:nvPr>
        </p:nvSpPr>
        <p:spPr>
          <a:xfrm>
            <a:off x="1371600" y="1478943"/>
            <a:ext cx="9601200" cy="4388457"/>
          </a:xfrm>
        </p:spPr>
        <p:txBody>
          <a:bodyPr>
            <a:normAutofit fontScale="92500" lnSpcReduction="20000"/>
          </a:bodyPr>
          <a:lstStyle/>
          <a:p>
            <a:pPr>
              <a:lnSpc>
                <a:spcPct val="150000"/>
              </a:lnSpc>
            </a:pPr>
            <a:r>
              <a:rPr lang="de-DE" b="1" dirty="0">
                <a:solidFill>
                  <a:srgbClr val="FF0000"/>
                </a:solidFill>
              </a:rPr>
              <a:t>Wichtig! Für jedes Kind ist ein eigener Antrag zu stellen!</a:t>
            </a:r>
          </a:p>
          <a:p>
            <a:pPr marL="0" indent="0">
              <a:lnSpc>
                <a:spcPct val="150000"/>
              </a:lnSpc>
              <a:buNone/>
            </a:pPr>
            <a:endParaRPr lang="de-DE" dirty="0"/>
          </a:p>
          <a:p>
            <a:pPr marL="0" indent="0">
              <a:lnSpc>
                <a:spcPct val="150000"/>
              </a:lnSpc>
              <a:buNone/>
            </a:pPr>
            <a:r>
              <a:rPr lang="de-DE" dirty="0"/>
              <a:t>•Antrag auf Schülerbeförderung </a:t>
            </a:r>
          </a:p>
          <a:p>
            <a:pPr marL="0" indent="0">
              <a:lnSpc>
                <a:spcPct val="150000"/>
              </a:lnSpc>
              <a:buNone/>
            </a:pPr>
            <a:r>
              <a:rPr lang="de-DE" dirty="0"/>
              <a:t>•Bescheinigung der Anbieter Lernförderung </a:t>
            </a:r>
          </a:p>
          <a:p>
            <a:pPr marL="0" indent="0">
              <a:lnSpc>
                <a:spcPct val="150000"/>
              </a:lnSpc>
              <a:buNone/>
            </a:pPr>
            <a:r>
              <a:rPr lang="de-DE" dirty="0"/>
              <a:t>•Bescheinigung der Schule zur Lernförderung </a:t>
            </a:r>
          </a:p>
          <a:p>
            <a:pPr marL="0" indent="0">
              <a:lnSpc>
                <a:spcPct val="150000"/>
              </a:lnSpc>
              <a:buNone/>
            </a:pPr>
            <a:r>
              <a:rPr lang="de-DE" dirty="0"/>
              <a:t>•Formular für Leistungen Bildung und Teilhabe </a:t>
            </a:r>
          </a:p>
          <a:p>
            <a:pPr marL="0" indent="0">
              <a:lnSpc>
                <a:spcPct val="150000"/>
              </a:lnSpc>
              <a:buNone/>
            </a:pPr>
            <a:r>
              <a:rPr lang="de-DE" dirty="0"/>
              <a:t>•Nachweis des Anbieters für Schulausflüge/Klassenfahrten </a:t>
            </a:r>
          </a:p>
          <a:p>
            <a:pPr marL="0" indent="0">
              <a:lnSpc>
                <a:spcPct val="150000"/>
              </a:lnSpc>
              <a:buNone/>
            </a:pPr>
            <a:r>
              <a:rPr lang="de-DE" dirty="0"/>
              <a:t>•Schulbescheinigung für andere Leistungen der Bildung und Teilhabe</a:t>
            </a:r>
          </a:p>
          <a:p>
            <a:pPr>
              <a:lnSpc>
                <a:spcPct val="150000"/>
              </a:lnSpc>
            </a:pPr>
            <a:endParaRPr lang="de-DE" dirty="0">
              <a:solidFill>
                <a:srgbClr val="FF0000"/>
              </a:solidFill>
            </a:endParaRPr>
          </a:p>
        </p:txBody>
      </p:sp>
    </p:spTree>
    <p:extLst>
      <p:ext uri="{BB962C8B-B14F-4D97-AF65-F5344CB8AC3E}">
        <p14:creationId xmlns:p14="http://schemas.microsoft.com/office/powerpoint/2010/main" val="272806636"/>
      </p:ext>
    </p:extLst>
  </p:cSld>
  <p:clrMapOvr>
    <a:masterClrMapping/>
  </p:clrMapOvr>
</p:sld>
</file>

<file path=ppt/theme/theme1.xml><?xml version="1.0" encoding="utf-8"?>
<a:theme xmlns:a="http://schemas.openxmlformats.org/drawingml/2006/main" name="Zuschneiden">
  <a:themeElements>
    <a:clrScheme name="Zuschneiden">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Zuschneiden">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Zuschneiden">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TM10001105[[fn=Ausschnitt]]</Template>
  <TotalTime>0</TotalTime>
  <Words>569</Words>
  <Application>Microsoft Office PowerPoint</Application>
  <PresentationFormat>Breitbild</PresentationFormat>
  <Paragraphs>80</Paragraphs>
  <Slides>14</Slides>
  <Notes>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14</vt:i4>
      </vt:variant>
    </vt:vector>
  </HeadingPairs>
  <TitlesOfParts>
    <vt:vector size="17" baseType="lpstr">
      <vt:lpstr>Arial</vt:lpstr>
      <vt:lpstr>Franklin Gothic Book</vt:lpstr>
      <vt:lpstr>Zuschneiden</vt:lpstr>
      <vt:lpstr>  Bildung und Teilhabe</vt:lpstr>
      <vt:lpstr> Gliederung </vt:lpstr>
      <vt:lpstr>Was ist BuT ?</vt:lpstr>
      <vt:lpstr>Welche Leistungen umfasst das Bildungs-und Teilhabepaket?</vt:lpstr>
      <vt:lpstr>Welche Leistungen umfasst das Bildungs-und Teilhabepaket?</vt:lpstr>
      <vt:lpstr>Welche Leistungen umfasst das Bildungs-und Teilhabepaket?</vt:lpstr>
      <vt:lpstr>Welche Leistungen umfasst das Bildungs-und Teilhabepaket?</vt:lpstr>
      <vt:lpstr>Voraussetzungen</vt:lpstr>
      <vt:lpstr>Wie wird der Antrag gestellt?</vt:lpstr>
      <vt:lpstr>Wo wird der Antrag gestellt?</vt:lpstr>
      <vt:lpstr>Zusammenfassung </vt:lpstr>
      <vt:lpstr>.</vt:lpstr>
      <vt:lpstr>Feedback-Runde</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Bildung und Teilhabe</dc:title>
  <dc:creator>Ali</dc:creator>
  <cp:lastModifiedBy>Ali</cp:lastModifiedBy>
  <cp:revision>4</cp:revision>
  <dcterms:created xsi:type="dcterms:W3CDTF">2024-02-02T10:30:04Z</dcterms:created>
  <dcterms:modified xsi:type="dcterms:W3CDTF">2024-03-27T12:46:06Z</dcterms:modified>
</cp:coreProperties>
</file>